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Cabin"/>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A0A86FF-B631-4EBA-B972-CDB17AFF1843}">
  <a:tblStyle styleId="{6A0A86FF-B631-4EBA-B972-CDB17AFF1843}" styleName="Table_0">
    <a:wholeTbl>
      <a:tcTxStyle b="off" i="off">
        <a:font>
          <a:latin typeface="Arial"/>
          <a:ea typeface="Arial"/>
          <a:cs typeface="Arial"/>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chemeClr val="accent1"/>
              </a:solidFill>
              <a:prstDash val="solid"/>
              <a:round/>
              <a:headEnd len="sm" w="sm" type="none"/>
              <a:tailEnd len="sm" w="sm" type="none"/>
            </a:ln>
          </a:insideV>
        </a:tcBdr>
        <a:fill>
          <a:solidFill>
            <a:srgbClr val="FFFFFF">
              <a:alpha val="0"/>
            </a:srgbClr>
          </a:solidFill>
        </a:fill>
      </a:tcStyle>
    </a:wholeTbl>
    <a:band1H>
      <a:tcTxStyle/>
      <a:tcStyle>
        <a:fill>
          <a:solidFill>
            <a:schemeClr val="accent1">
              <a:alpha val="40000"/>
            </a:schemeClr>
          </a:solidFill>
        </a:fill>
      </a:tcStyle>
    </a:band1H>
    <a:band2H>
      <a:tcTxStyle/>
    </a:band2H>
    <a:band1V>
      <a:tcTxStyle/>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fill>
          <a:solidFill>
            <a:schemeClr val="accent1">
              <a:alpha val="40000"/>
            </a:schemeClr>
          </a:solidFill>
        </a:fill>
      </a:tcStyle>
    </a:band1V>
    <a:band2V>
      <a:tcTxStyle/>
    </a:band2V>
    <a:la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1"/>
          </a:solidFill>
        </a:fill>
      </a:tcStyle>
    </a:firstRow>
    <a:neCell>
      <a:tcTxStyle/>
    </a:neCell>
    <a:nwCell>
      <a:tcTxStyle/>
    </a:nwCell>
  </a:tblStyle>
  <a:tblStyle styleId="{CD4640EE-F3C6-4007-9C7F-16F93C33A8DB}" styleName="Table_1">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FA2303C-793B-4A30-B5D6-4058C53F64AB}" styleName="Table_2">
    <a:wholeTbl>
      <a:tcTxStyle>
        <a:font>
          <a:latin typeface="Arial"/>
          <a:ea typeface="Arial"/>
          <a:cs typeface="Arial"/>
        </a:font>
        <a:schemeClr val="tx1"/>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abin-bold.fntdata"/><Relationship Id="rId20" Type="http://schemas.openxmlformats.org/officeDocument/2006/relationships/slide" Target="slides/slide14.xml"/><Relationship Id="rId42" Type="http://schemas.openxmlformats.org/officeDocument/2006/relationships/font" Target="fonts/Cabin-boldItalic.fntdata"/><Relationship Id="rId41" Type="http://schemas.openxmlformats.org/officeDocument/2006/relationships/font" Target="fonts/Cabin-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Cabin-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y.org/awarenesssessionsresourc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 name="Shape 23"/>
        <p:cNvGrpSpPr/>
        <p:nvPr/>
      </p:nvGrpSpPr>
      <p:grpSpPr>
        <a:xfrm>
          <a:off x="0" y="0"/>
          <a:ext cx="0" cy="0"/>
          <a:chOff x="0" y="0"/>
          <a:chExt cx="0" cy="0"/>
        </a:xfrm>
      </p:grpSpPr>
      <p:sp>
        <p:nvSpPr>
          <p:cNvPr id="24" name="Google Shape;2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 name="Google Shape;25;p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1100"/>
              <a:buFont typeface="Arial"/>
              <a:buNone/>
            </a:pPr>
            <a:r>
              <a:rPr lang="en" sz="900">
                <a:latin typeface="Verdana"/>
                <a:ea typeface="Verdana"/>
                <a:cs typeface="Verdana"/>
                <a:sym typeface="Verdana"/>
              </a:rPr>
              <a:t>Don’t go too indepth</a:t>
            </a:r>
            <a:r>
              <a:rPr b="0" i="0" lang="en"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13: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Refer to NYSUT Fact sheet page 7 </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Notice—that there are no grade level—refer to the development  level on the bottom of the page.</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 ask them to think about which cert they might pursue.</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rPr b="1" i="0" lang="en" sz="1100" u="none" cap="none" strike="noStrike">
                <a:solidFill>
                  <a:schemeClr val="dk1"/>
                </a:solidFill>
                <a:latin typeface="Arial"/>
                <a:ea typeface="Arial"/>
                <a:cs typeface="Arial"/>
                <a:sym typeface="Arial"/>
              </a:rPr>
              <a:t>WLOTE </a:t>
            </a:r>
            <a:r>
              <a:rPr b="0" i="0" lang="en" sz="1100" u="none" cap="none" strike="noStrike">
                <a:solidFill>
                  <a:schemeClr val="dk1"/>
                </a:solidFill>
                <a:latin typeface="Arial"/>
                <a:ea typeface="Arial"/>
                <a:cs typeface="Arial"/>
                <a:sym typeface="Arial"/>
              </a:rPr>
              <a:t>candidates should read the NBC Guide for additional requirements.</a:t>
            </a:r>
            <a:endParaRPr/>
          </a:p>
          <a:p>
            <a:pPr indent="0" lvl="0" marL="0" marR="0" rtl="0" algn="l">
              <a:spcBef>
                <a:spcPts val="0"/>
              </a:spcBef>
              <a:spcAft>
                <a:spcPts val="0"/>
              </a:spcAft>
              <a:buClr>
                <a:schemeClr val="dk1"/>
              </a:buClr>
              <a:buSzPts val="1200"/>
              <a:buFont typeface="Noto Sans Symbols"/>
              <a:buNone/>
            </a:pPr>
            <a:r>
              <a:rPr b="0" i="0" lang="en" sz="1200" u="none" cap="none" strike="noStrike">
                <a:solidFill>
                  <a:schemeClr val="dk1"/>
                </a:solidFill>
                <a:latin typeface="Noto Sans Symbols"/>
                <a:ea typeface="Noto Sans Symbols"/>
                <a:cs typeface="Noto Sans Symbols"/>
                <a:sym typeface="Noto Sans Symbols"/>
              </a:rPr>
              <a:t> ◾</a:t>
            </a:r>
            <a:r>
              <a:rPr b="0" i="0" lang="en" sz="1200" u="none" cap="none" strike="noStrike">
                <a:solidFill>
                  <a:schemeClr val="dk1"/>
                </a:solidFill>
                <a:latin typeface="Arial"/>
                <a:ea typeface="Arial"/>
                <a:cs typeface="Arial"/>
                <a:sym typeface="Arial"/>
              </a:rPr>
              <a:t>Obtain both ACTFL certifications no more than two years prior to the registration deadline of your initial year of candidacy (the year in which you complete your first component). The two separate certifications do not need to have the same certification issue date.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i="0" lang="en" sz="1200" u="none" cap="none" strike="noStrike">
                <a:solidFill>
                  <a:schemeClr val="dk1"/>
                </a:solidFill>
                <a:latin typeface="Noto Sans Symbols"/>
                <a:ea typeface="Noto Sans Symbols"/>
                <a:cs typeface="Noto Sans Symbols"/>
                <a:sym typeface="Noto Sans Symbols"/>
              </a:rPr>
              <a:t> ◾</a:t>
            </a:r>
            <a:r>
              <a:rPr b="0" i="0" lang="en" sz="1200" u="none" cap="none" strike="noStrike">
                <a:solidFill>
                  <a:schemeClr val="dk1"/>
                </a:solidFill>
                <a:latin typeface="Arial"/>
                <a:ea typeface="Arial"/>
                <a:cs typeface="Arial"/>
                <a:sym typeface="Arial"/>
              </a:rPr>
              <a:t>Submit proof of having completed both ACTFL certifications no later than June 30 of the cycle year in which you complete initial testing on all four National Board components (no later than your third year of candidacy).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i="0" lang="en" sz="1200" u="none" cap="none" strike="noStrike">
                <a:solidFill>
                  <a:schemeClr val="dk1"/>
                </a:solidFill>
                <a:latin typeface="Noto Sans Symbols"/>
                <a:ea typeface="Noto Sans Symbols"/>
                <a:cs typeface="Noto Sans Symbols"/>
                <a:sym typeface="Noto Sans Symbols"/>
              </a:rPr>
              <a:t> ◾</a:t>
            </a:r>
            <a:r>
              <a:rPr b="0" i="0" lang="en" sz="1200" u="none" cap="none" strike="noStrike">
                <a:solidFill>
                  <a:schemeClr val="dk1"/>
                </a:solidFill>
                <a:latin typeface="Arial"/>
                <a:ea typeface="Arial"/>
                <a:cs typeface="Arial"/>
                <a:sym typeface="Arial"/>
              </a:rPr>
              <a:t>Receive a rating of Advanced Low or higher on each ACTFL certification.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Shanker Grant is lobbied for by NYSUT each year!  It needs funding in the legislature and </a:t>
            </a:r>
            <a:r>
              <a:rPr lang="en" sz="1100"/>
              <a:t>G</a:t>
            </a:r>
            <a:r>
              <a:rPr b="0" i="0" lang="en" sz="1100" u="none" cap="none" strike="noStrike">
                <a:solidFill>
                  <a:schemeClr val="dk1"/>
                </a:solidFill>
                <a:latin typeface="Arial"/>
                <a:ea typeface="Arial"/>
                <a:cs typeface="Arial"/>
                <a:sym typeface="Arial"/>
              </a:rPr>
              <a:t>overnor</a:t>
            </a:r>
            <a:r>
              <a:rPr lang="en" sz="1100"/>
              <a:t>’</a:t>
            </a:r>
            <a:r>
              <a:rPr b="0" i="0" lang="en" sz="1100" u="none" cap="none" strike="noStrike">
                <a:solidFill>
                  <a:schemeClr val="dk1"/>
                </a:solidFill>
                <a:latin typeface="Arial"/>
                <a:ea typeface="Arial"/>
                <a:cs typeface="Arial"/>
                <a:sym typeface="Arial"/>
              </a:rPr>
              <a:t>s budget, so we cannot count on it.  If you receive the grant it will cover your cost for the 3 years. Awarded on a first come first serve basis. </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You must be a full time teacher in a public school for the Shanker Grant</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See Applying for NBC in NY handout.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20000"/>
              </a:lnSpc>
              <a:spcBef>
                <a:spcPts val="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NYS Albert Shanker Grant o</a:t>
            </a:r>
            <a:r>
              <a:rPr lang="en" sz="2400">
                <a:latin typeface="Calibri"/>
                <a:ea typeface="Calibri"/>
                <a:cs typeface="Calibri"/>
                <a:sym typeface="Calibri"/>
              </a:rPr>
              <a:t>pens on July 1st.</a:t>
            </a:r>
            <a:endParaRPr b="0" i="0" sz="2400" u="none" cap="none" strike="noStrike">
              <a:solidFill>
                <a:schemeClr val="dk1"/>
              </a:solidFill>
              <a:latin typeface="Calibri"/>
              <a:ea typeface="Calibri"/>
              <a:cs typeface="Calibri"/>
              <a:sym typeface="Calibri"/>
            </a:endParaRPr>
          </a:p>
          <a:p>
            <a:pPr indent="-381000" lvl="1" marL="914400" marR="0" rtl="0" algn="l">
              <a:lnSpc>
                <a:spcPct val="120000"/>
              </a:lnSpc>
              <a:spcBef>
                <a:spcPts val="160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Tenure</a:t>
            </a:r>
            <a:endParaRPr b="0" i="0" sz="2400" u="none" cap="none" strike="noStrike">
              <a:solidFill>
                <a:schemeClr val="dk1"/>
              </a:solidFill>
              <a:latin typeface="Calibri"/>
              <a:ea typeface="Calibri"/>
              <a:cs typeface="Calibri"/>
              <a:sym typeface="Calibri"/>
            </a:endParaRPr>
          </a:p>
          <a:p>
            <a:pPr indent="-381000" lvl="1" marL="914400" marR="0" rtl="0" algn="l">
              <a:lnSpc>
                <a:spcPct val="120000"/>
              </a:lnSpc>
              <a:spcBef>
                <a:spcPts val="160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Teach in a public school</a:t>
            </a:r>
            <a:endParaRPr b="0" i="0" sz="2400" u="none" cap="none" strike="noStrike">
              <a:solidFill>
                <a:schemeClr val="dk1"/>
              </a:solidFill>
              <a:latin typeface="Calibri"/>
              <a:ea typeface="Calibri"/>
              <a:cs typeface="Calibri"/>
              <a:sym typeface="Calibri"/>
            </a:endParaRPr>
          </a:p>
          <a:p>
            <a:pPr indent="-381000" lvl="1" marL="914400" marR="0" rtl="0" algn="l">
              <a:lnSpc>
                <a:spcPct val="120000"/>
              </a:lnSpc>
              <a:spcBef>
                <a:spcPts val="160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3 years of experience</a:t>
            </a:r>
            <a:endParaRPr b="0" i="0" sz="2400" u="none" cap="none" strike="noStrike">
              <a:solidFill>
                <a:schemeClr val="dk1"/>
              </a:solidFill>
              <a:latin typeface="Calibri"/>
              <a:ea typeface="Calibri"/>
              <a:cs typeface="Calibri"/>
              <a:sym typeface="Calibri"/>
            </a:endParaRPr>
          </a:p>
          <a:p>
            <a:pPr indent="-381000" lvl="0" marL="457200" rtl="0" algn="l">
              <a:lnSpc>
                <a:spcPct val="120000"/>
              </a:lnSpc>
              <a:spcBef>
                <a:spcPts val="1600"/>
              </a:spcBef>
              <a:spcAft>
                <a:spcPts val="0"/>
              </a:spcAft>
              <a:buClr>
                <a:schemeClr val="dk1"/>
              </a:buClr>
              <a:buSzPts val="2400"/>
              <a:buFont typeface="Calibri"/>
              <a:buChar char="●"/>
            </a:pPr>
            <a:r>
              <a:rPr lang="en" sz="2400">
                <a:latin typeface="Calibri"/>
                <a:ea typeface="Calibri"/>
                <a:cs typeface="Calibri"/>
                <a:sym typeface="Calibri"/>
              </a:rPr>
              <a:t>NYSED will disperse funds on a first come first serve basis.</a:t>
            </a:r>
            <a:endParaRPr b="0" i="0" sz="2400" u="none" cap="none" strike="noStrike">
              <a:solidFill>
                <a:schemeClr val="dk1"/>
              </a:solidFill>
              <a:latin typeface="Calibri"/>
              <a:ea typeface="Calibri"/>
              <a:cs typeface="Calibri"/>
              <a:sym typeface="Calibri"/>
            </a:endParaRPr>
          </a:p>
          <a:p>
            <a:pPr indent="-381000" lvl="0" marL="457200" marR="0" rtl="0" algn="l">
              <a:lnSpc>
                <a:spcPct val="120000"/>
              </a:lnSpc>
              <a:spcBef>
                <a:spcPts val="160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Supportive services may be substitute pay, materials, facilitator, technology, etc. $500 is for the entire candidacy period, not annually.</a:t>
            </a:r>
            <a:endParaRPr/>
          </a:p>
          <a:p>
            <a:pPr indent="-381000" lvl="0" marL="457200" marR="0" rtl="0" algn="l">
              <a:lnSpc>
                <a:spcPct val="120000"/>
              </a:lnSpc>
              <a:spcBef>
                <a:spcPts val="1600"/>
              </a:spcBef>
              <a:spcAft>
                <a:spcPts val="0"/>
              </a:spcAft>
              <a:buClr>
                <a:schemeClr val="dk1"/>
              </a:buClr>
              <a:buSzPts val="2400"/>
              <a:buFont typeface="Calibri"/>
              <a:buChar char="●"/>
            </a:pPr>
            <a:r>
              <a:rPr b="0" i="0" lang="en" sz="2400" u="none" cap="none" strike="noStrike">
                <a:solidFill>
                  <a:schemeClr val="dk1"/>
                </a:solidFill>
                <a:latin typeface="Calibri"/>
                <a:ea typeface="Calibri"/>
                <a:cs typeface="Calibri"/>
                <a:sym typeface="Calibri"/>
              </a:rPr>
              <a:t>District must complete an attestation form which describes the ways in which they are supporting candidacy and submit the form to NYSED between </a:t>
            </a:r>
            <a:r>
              <a:rPr lang="en" sz="2400">
                <a:latin typeface="Calibri"/>
                <a:ea typeface="Calibri"/>
                <a:cs typeface="Calibri"/>
                <a:sym typeface="Calibri"/>
              </a:rPr>
              <a:t>May </a:t>
            </a:r>
            <a:r>
              <a:rPr b="0" i="0" lang="en" sz="2400" u="none" cap="none" strike="noStrike">
                <a:solidFill>
                  <a:schemeClr val="dk1"/>
                </a:solidFill>
                <a:latin typeface="Calibri"/>
                <a:ea typeface="Calibri"/>
                <a:cs typeface="Calibri"/>
                <a:sym typeface="Calibri"/>
              </a:rPr>
              <a:t>and June. </a:t>
            </a:r>
            <a:r>
              <a:rPr lang="en" sz="2400">
                <a:latin typeface="Calibri"/>
                <a:ea typeface="Calibri"/>
                <a:cs typeface="Calibri"/>
                <a:sym typeface="Calibri"/>
              </a:rPr>
              <a:t>These funds are release to district the spring after</a:t>
            </a:r>
            <a:r>
              <a:rPr lang="en" sz="2400">
                <a:latin typeface="Calibri"/>
                <a:ea typeface="Calibri"/>
                <a:cs typeface="Calibri"/>
                <a:sym typeface="Calibri"/>
              </a:rPr>
              <a:t> the candidate</a:t>
            </a:r>
            <a:r>
              <a:rPr lang="en" sz="2400">
                <a:latin typeface="Calibri"/>
                <a:ea typeface="Calibri"/>
                <a:cs typeface="Calibri"/>
                <a:sym typeface="Calibri"/>
              </a:rPr>
              <a:t> has submitted all 4 components. Achieving isn’t a factor.</a:t>
            </a:r>
            <a:endParaRPr/>
          </a:p>
          <a:p>
            <a:pPr indent="0" lvl="0" marL="0" marR="0" rtl="0" algn="l">
              <a:lnSpc>
                <a:spcPct val="120000"/>
              </a:lnSpc>
              <a:spcBef>
                <a:spcPts val="1600"/>
              </a:spcBef>
              <a:spcAft>
                <a:spcPts val="0"/>
              </a:spcAft>
              <a:buNone/>
            </a:pPr>
            <a:r>
              <a:t/>
            </a:r>
            <a:endParaRPr/>
          </a:p>
          <a:p>
            <a:pPr indent="-228600" lvl="0" marL="457200" marR="0" rtl="0" algn="l">
              <a:lnSpc>
                <a:spcPct val="120000"/>
              </a:lnSpc>
              <a:spcBef>
                <a:spcPts val="160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a:p>
            <a:pPr indent="-292100" lvl="0" marL="457200" marR="0" rtl="0" algn="l">
              <a:lnSpc>
                <a:spcPct val="120000"/>
              </a:lnSpc>
              <a:spcBef>
                <a:spcPts val="160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See Getting Ready Document for application steps. </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If you have been awarded the Shanker Grant:</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 After the initial payment for the first component NYSED will submit all further payments. </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IMPORTANT </a:t>
            </a:r>
            <a:r>
              <a:rPr b="1" i="0" lang="en" sz="1100" u="none" cap="none" strike="noStrike">
                <a:solidFill>
                  <a:schemeClr val="dk1"/>
                </a:solidFill>
                <a:latin typeface="Arial"/>
                <a:ea typeface="Arial"/>
                <a:cs typeface="Arial"/>
                <a:sym typeface="Arial"/>
              </a:rPr>
              <a:t>Each year </a:t>
            </a:r>
            <a:r>
              <a:rPr b="0" i="0" lang="en" sz="1100" u="none" cap="none" strike="noStrike">
                <a:solidFill>
                  <a:schemeClr val="dk1"/>
                </a:solidFill>
                <a:latin typeface="Arial"/>
                <a:ea typeface="Arial"/>
                <a:cs typeface="Arial"/>
                <a:sym typeface="Arial"/>
              </a:rPr>
              <a:t>you must </a:t>
            </a:r>
            <a:r>
              <a:rPr b="1" i="0" lang="en" sz="1100" u="none" cap="none" strike="noStrike">
                <a:solidFill>
                  <a:schemeClr val="dk1"/>
                </a:solidFill>
                <a:latin typeface="Arial"/>
                <a:ea typeface="Arial"/>
                <a:cs typeface="Arial"/>
                <a:sym typeface="Arial"/>
              </a:rPr>
              <a:t>decide which components you will purchase from NBPTS </a:t>
            </a:r>
            <a:r>
              <a:rPr b="0" i="0" lang="en" sz="1100" u="none" cap="none" strike="noStrike">
                <a:solidFill>
                  <a:schemeClr val="dk1"/>
                </a:solidFill>
                <a:latin typeface="Arial"/>
                <a:ea typeface="Arial"/>
                <a:cs typeface="Arial"/>
                <a:sym typeface="Arial"/>
              </a:rPr>
              <a:t>and pay the $75 fee.  </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Candidates do not need to reapply to the Shanker Grant.</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If the candidate is awarded the Shanker Grant when they complete the process they will receive a refund of $475</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lang="en" sz="1100"/>
              <a:t>Refer to the timeline resource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8: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1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9: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lang="en" sz="1100"/>
              <a:t>See Candidate Timeline --Resources on </a:t>
            </a:r>
            <a:r>
              <a:rPr lang="en" sz="1100" u="sng">
                <a:solidFill>
                  <a:schemeClr val="hlink"/>
                </a:solidFill>
                <a:hlinkClick r:id="rId2"/>
              </a:rPr>
              <a:t>Nbcny.org</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2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2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NBC is the most research PD ever! See hand</a:t>
            </a:r>
            <a:r>
              <a:rPr lang="en" sz="1100"/>
              <a:t>out</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2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All our courses are listed on nbcny.org and GCRTC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 name="Shape 32"/>
        <p:cNvGrpSpPr/>
        <p:nvPr/>
      </p:nvGrpSpPr>
      <p:grpSpPr>
        <a:xfrm>
          <a:off x="0" y="0"/>
          <a:ext cx="0" cy="0"/>
          <a:chOff x="0" y="0"/>
          <a:chExt cx="0" cy="0"/>
        </a:xfrm>
      </p:grpSpPr>
      <p:sp>
        <p:nvSpPr>
          <p:cNvPr id="33" name="Google Shape;33;g837a582c62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 name="Google Shape;34;g837a582c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22: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2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rPr b="0" i="0" lang="en" sz="1200" u="none" cap="none" strike="noStrike">
                <a:solidFill>
                  <a:schemeClr val="dk1"/>
                </a:solidFill>
                <a:latin typeface="Arial"/>
                <a:ea typeface="Arial"/>
                <a:cs typeface="Arial"/>
                <a:sym typeface="Arial"/>
              </a:rPr>
              <a:t>in 2007 the  NYS National Board Council of NY was established as a network affiliate on NBPTS.   It was intentionally Aligned w/ Teacher Centers to work collaboratively with you to provide support.  </a:t>
            </a:r>
            <a:endParaRPr/>
          </a:p>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rPr b="0" i="0" lang="en" sz="1200" u="none" cap="none" strike="noStrike">
                <a:solidFill>
                  <a:schemeClr val="dk1"/>
                </a:solidFill>
                <a:latin typeface="Arial"/>
                <a:ea typeface="Arial"/>
                <a:cs typeface="Arial"/>
                <a:sym typeface="Arial"/>
              </a:rPr>
              <a:t>Over the last decade NBCNY Network has worked to establish almost 50 NBC cohorts across the state.  We have trained over </a:t>
            </a:r>
            <a:r>
              <a:rPr lang="en"/>
              <a:t>3</a:t>
            </a:r>
            <a:r>
              <a:rPr b="0" i="0" lang="en" sz="1200" u="none" cap="none" strike="noStrike">
                <a:solidFill>
                  <a:schemeClr val="dk1"/>
                </a:solidFill>
                <a:latin typeface="Arial"/>
                <a:ea typeface="Arial"/>
                <a:cs typeface="Arial"/>
                <a:sym typeface="Arial"/>
              </a:rPr>
              <a:t>00 </a:t>
            </a:r>
            <a:r>
              <a:rPr lang="en"/>
              <a:t>Facilitators</a:t>
            </a:r>
            <a:r>
              <a:rPr b="0" i="0" lang="en" sz="1200" u="none" cap="none" strike="noStrike">
                <a:solidFill>
                  <a:schemeClr val="dk1"/>
                </a:solidFill>
                <a:latin typeface="Arial"/>
                <a:ea typeface="Arial"/>
                <a:cs typeface="Arial"/>
                <a:sym typeface="Arial"/>
              </a:rPr>
              <a:t> and we are currently supporting </a:t>
            </a:r>
            <a:r>
              <a:rPr lang="en"/>
              <a:t>over 600 </a:t>
            </a:r>
            <a:r>
              <a:rPr b="0" i="0" lang="en" sz="1200" u="none" cap="none" strike="noStrike">
                <a:solidFill>
                  <a:schemeClr val="dk1"/>
                </a:solidFill>
                <a:latin typeface="Arial"/>
                <a:ea typeface="Arial"/>
                <a:cs typeface="Arial"/>
                <a:sym typeface="Arial"/>
              </a:rPr>
              <a:t>candidates in the new NBC process.  </a:t>
            </a:r>
            <a:endParaRPr/>
          </a:p>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300"/>
              <a:buFont typeface="Arial"/>
              <a:buNone/>
            </a:pPr>
            <a:r>
              <a:rPr b="0" i="0" lang="en" sz="1200" u="none" cap="none" strike="noStrike">
                <a:solidFill>
                  <a:schemeClr val="dk1"/>
                </a:solidFill>
                <a:latin typeface="Arial"/>
                <a:ea typeface="Arial"/>
                <a:cs typeface="Arial"/>
                <a:sym typeface="Arial"/>
              </a:rPr>
              <a:t>Our goal  is to provide ethical, consistent and high quality support within 1 hr of each teacher.</a:t>
            </a:r>
            <a:endParaRPr/>
          </a:p>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300"/>
              <a:buFont typeface="Arial"/>
              <a:buNone/>
            </a:pPr>
            <a:r>
              <a:t/>
            </a:r>
            <a:endParaRPr/>
          </a:p>
          <a:p>
            <a:pPr indent="0" lvl="0" marL="0" marR="0" rtl="0" algn="l">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We  represent only 1% of NYS teachers—Gold standard</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63"/>
              <a:buFont typeface="Arial"/>
              <a:buNone/>
            </a:pPr>
            <a:r>
              <a:rPr b="0" i="0" lang="en" sz="1050" u="none" cap="none" strike="noStrike">
                <a:solidFill>
                  <a:schemeClr val="dk1"/>
                </a:solidFill>
                <a:latin typeface="Arial"/>
                <a:ea typeface="Arial"/>
                <a:cs typeface="Arial"/>
                <a:sym typeface="Arial"/>
              </a:rPr>
              <a:t>MOC NBCT need to complete a Maintenance of Certification Every 5 years.</a:t>
            </a:r>
            <a:endParaRPr/>
          </a:p>
          <a:p>
            <a:pPr indent="0" lvl="0" marL="0" marR="0" rtl="0" algn="l">
              <a:spcBef>
                <a:spcPts val="0"/>
              </a:spcBef>
              <a:spcAft>
                <a:spcPts val="0"/>
              </a:spcAft>
              <a:buClr>
                <a:schemeClr val="dk1"/>
              </a:buClr>
              <a:buSzPts val="275"/>
              <a:buFont typeface="Arial"/>
              <a:buNone/>
            </a:pPr>
            <a:r>
              <a:t/>
            </a:r>
            <a:endParaRPr b="1" i="0" sz="1100" u="none" cap="none" strike="noStrike">
              <a:solidFill>
                <a:srgbClr val="3B3B3B"/>
              </a:solidFill>
              <a:highlight>
                <a:srgbClr val="FFFFFF"/>
              </a:highlight>
              <a:latin typeface="Arial"/>
              <a:ea typeface="Arial"/>
              <a:cs typeface="Arial"/>
              <a:sym typeface="Arial"/>
            </a:endParaRPr>
          </a:p>
          <a:p>
            <a:pPr indent="-228600" lvl="0" marL="457200" marR="0" rtl="0" algn="l">
              <a:lnSpc>
                <a:spcPct val="150000"/>
              </a:lnSpc>
              <a:spcBef>
                <a:spcPts val="0"/>
              </a:spcBef>
              <a:spcAft>
                <a:spcPts val="0"/>
              </a:spcAft>
              <a:buClr>
                <a:srgbClr val="3B3B3B"/>
              </a:buClr>
              <a:buSzPts val="1100"/>
              <a:buFont typeface="Arial"/>
              <a:buAutoNum type="arabicPeriod"/>
            </a:pPr>
            <a:r>
              <a:rPr b="0" i="0" lang="en" sz="1100" u="none" cap="none" strike="noStrike">
                <a:solidFill>
                  <a:srgbClr val="3B3B3B"/>
                </a:solidFill>
                <a:highlight>
                  <a:srgbClr val="FFFFFF"/>
                </a:highlight>
                <a:latin typeface="Arial"/>
                <a:ea typeface="Arial"/>
                <a:cs typeface="Arial"/>
                <a:sym typeface="Arial"/>
              </a:rPr>
              <a:t>This change will take effect for current candidates who certify in 2017 and later. Beginning in 2021, as existing 10-year certificates expire, NBCTs will extend their certificate at five-year intervals through the new MOC process.</a:t>
            </a:r>
            <a:endParaRPr/>
          </a:p>
          <a:p>
            <a:pPr indent="-228600" lvl="0" marL="457200" marR="0" rtl="0" algn="l">
              <a:lnSpc>
                <a:spcPct val="150000"/>
              </a:lnSpc>
              <a:spcBef>
                <a:spcPts val="1300"/>
              </a:spcBef>
              <a:spcAft>
                <a:spcPts val="0"/>
              </a:spcAft>
              <a:buClr>
                <a:srgbClr val="3B3B3B"/>
              </a:buClr>
              <a:buSzPts val="1100"/>
              <a:buFont typeface="Arial"/>
              <a:buAutoNum type="arabicPeriod"/>
            </a:pPr>
            <a:r>
              <a:rPr b="0" i="0" lang="en" sz="1100" u="none" cap="none" strike="noStrike">
                <a:solidFill>
                  <a:srgbClr val="3B3B3B"/>
                </a:solidFill>
                <a:highlight>
                  <a:srgbClr val="FFFFFF"/>
                </a:highlight>
                <a:latin typeface="Arial"/>
                <a:ea typeface="Arial"/>
                <a:cs typeface="Arial"/>
                <a:sym typeface="Arial"/>
              </a:rPr>
              <a:t>Development of the maintenance of certification has not yet started, but we are hoping to keep it similar to completion of a single component of the certification process every five years. </a:t>
            </a:r>
            <a:endParaRPr/>
          </a:p>
          <a:p>
            <a:pPr indent="-228600" lvl="0" marL="457200" marR="0" rtl="0" algn="l">
              <a:lnSpc>
                <a:spcPct val="150000"/>
              </a:lnSpc>
              <a:spcBef>
                <a:spcPts val="1300"/>
              </a:spcBef>
              <a:spcAft>
                <a:spcPts val="0"/>
              </a:spcAft>
              <a:buClr>
                <a:srgbClr val="3B3B3B"/>
              </a:buClr>
              <a:buSzPts val="1100"/>
              <a:buFont typeface="Arial"/>
              <a:buAutoNum type="arabicPeriod"/>
            </a:pPr>
            <a:r>
              <a:rPr b="0" i="0" lang="en" sz="1100" u="none" cap="none" strike="noStrike">
                <a:solidFill>
                  <a:srgbClr val="3B3B3B"/>
                </a:solidFill>
                <a:highlight>
                  <a:srgbClr val="FFFFFF"/>
                </a:highlight>
                <a:latin typeface="Arial"/>
                <a:ea typeface="Arial"/>
                <a:cs typeface="Arial"/>
                <a:sym typeface="Arial"/>
              </a:rPr>
              <a:t>NBPT is working to keep it as close to the cost of a single component (currently $475) as possible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rPr b="0" i="0" lang="en" sz="1400" u="none" cap="none" strike="noStrike">
                <a:solidFill>
                  <a:srgbClr val="3B3B3B"/>
                </a:solidFill>
                <a:highlight>
                  <a:srgbClr val="FFFFFF"/>
                </a:highlight>
                <a:latin typeface="Arial"/>
                <a:ea typeface="Arial"/>
                <a:cs typeface="Arial"/>
                <a:sym typeface="Arial"/>
              </a:rPr>
              <a:t>.</a:t>
            </a:r>
            <a:endParaRPr b="0" i="0" sz="1400" u="none" cap="none" strike="noStrike">
              <a:solidFill>
                <a:srgbClr val="3B3B3B"/>
              </a:solidFill>
              <a:highlight>
                <a:srgbClr val="FFFFFF"/>
              </a:highlight>
              <a:latin typeface="Arial"/>
              <a:ea typeface="Arial"/>
              <a:cs typeface="Arial"/>
              <a:sym typeface="Arial"/>
            </a:endParaRPr>
          </a:p>
          <a:p>
            <a:pPr indent="-444486" lvl="0" marL="609585" marR="0" rtl="0" algn="l">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Salary step or stipend:  </a:t>
            </a:r>
            <a:r>
              <a:rPr lang="en" sz="1400"/>
              <a:t>almost 300</a:t>
            </a:r>
            <a:r>
              <a:rPr b="0" i="0" lang="en" sz="1400" u="none" cap="none" strike="noStrike">
                <a:solidFill>
                  <a:schemeClr val="dk1"/>
                </a:solidFill>
                <a:latin typeface="Arial"/>
                <a:ea typeface="Arial"/>
                <a:cs typeface="Arial"/>
                <a:sym typeface="Arial"/>
              </a:rPr>
              <a:t> locals have negotiated a salary step/stipend for NBCT’s   i.e.  Hasting-on-Hudson (doctoral level pay) </a:t>
            </a:r>
            <a:endParaRPr sz="1400"/>
          </a:p>
          <a:p>
            <a:pPr indent="0" lvl="5" marL="101598" marR="0" rtl="0" algn="l">
              <a:spcBef>
                <a:spcPts val="0"/>
              </a:spcBef>
              <a:spcAft>
                <a:spcPts val="0"/>
              </a:spcAft>
              <a:buClr>
                <a:srgbClr val="000000"/>
              </a:buClr>
              <a:buSzPts val="2400"/>
              <a:buFont typeface="Arial"/>
              <a:buNone/>
            </a:pPr>
            <a:r>
              <a:rPr b="0" i="0" lang="en" sz="1400" u="none" cap="none" strike="noStrike">
                <a:solidFill>
                  <a:schemeClr val="dk1"/>
                </a:solidFill>
                <a:latin typeface="Arial"/>
                <a:ea typeface="Arial"/>
                <a:cs typeface="Arial"/>
                <a:sym typeface="Arial"/>
              </a:rPr>
              <a:t>              	        Stillwater (2 salary steps)</a:t>
            </a:r>
            <a:endParaRPr sz="1400"/>
          </a:p>
          <a:p>
            <a:pPr indent="0" lvl="5" marL="101598" marR="0" rtl="0" algn="l">
              <a:spcBef>
                <a:spcPts val="0"/>
              </a:spcBef>
              <a:spcAft>
                <a:spcPts val="0"/>
              </a:spcAft>
              <a:buClr>
                <a:srgbClr val="000000"/>
              </a:buClr>
              <a:buSzPts val="2400"/>
              <a:buFont typeface="Arial"/>
              <a:buNone/>
            </a:pPr>
            <a:r>
              <a:rPr b="0" i="0" lang="en" sz="1400" u="none" cap="none" strike="noStrike">
                <a:solidFill>
                  <a:schemeClr val="dk1"/>
                </a:solidFill>
                <a:latin typeface="Arial"/>
                <a:ea typeface="Arial"/>
                <a:cs typeface="Arial"/>
                <a:sym typeface="Arial"/>
              </a:rPr>
              <a:t>		        Elmsford $5,000 annual              </a:t>
            </a:r>
            <a:endParaRPr sz="1400"/>
          </a:p>
          <a:p>
            <a:pPr indent="0" lvl="5" marL="101598" marR="0" rtl="0" algn="l">
              <a:spcBef>
                <a:spcPts val="0"/>
              </a:spcBef>
              <a:spcAft>
                <a:spcPts val="0"/>
              </a:spcAft>
              <a:buClr>
                <a:srgbClr val="000000"/>
              </a:buClr>
              <a:buSzPts val="2400"/>
              <a:buFont typeface="Arial"/>
              <a:buNone/>
            </a:pPr>
            <a:r>
              <a:rPr b="0" i="0" lang="en" sz="1400" u="none" cap="none" strike="noStrike">
                <a:solidFill>
                  <a:schemeClr val="dk1"/>
                </a:solidFill>
                <a:latin typeface="Arial"/>
                <a:ea typeface="Arial"/>
                <a:cs typeface="Arial"/>
                <a:sym typeface="Arial"/>
              </a:rPr>
              <a:t>		        Croton Harmon $2,500 annual</a:t>
            </a:r>
            <a:endParaRPr sz="1400"/>
          </a:p>
          <a:p>
            <a:pPr indent="0" lvl="5" marL="101598" marR="0" rtl="0" algn="l">
              <a:spcBef>
                <a:spcPts val="0"/>
              </a:spcBef>
              <a:spcAft>
                <a:spcPts val="0"/>
              </a:spcAft>
              <a:buClr>
                <a:srgbClr val="000000"/>
              </a:buClr>
              <a:buSzPts val="2400"/>
              <a:buFont typeface="Arial"/>
              <a:buNone/>
            </a:pPr>
            <a:r>
              <a:rPr b="0" i="0" lang="en" sz="1400" u="none" cap="none" strike="noStrike">
                <a:solidFill>
                  <a:schemeClr val="dk1"/>
                </a:solidFill>
                <a:latin typeface="Arial"/>
                <a:ea typeface="Arial"/>
                <a:cs typeface="Arial"/>
                <a:sym typeface="Arial"/>
              </a:rPr>
              <a:t>		        Scarsdale $3,500 one time</a:t>
            </a:r>
            <a:endParaRPr sz="1400"/>
          </a:p>
          <a:p>
            <a:pPr indent="0" lvl="5" marL="101598" marR="0" rtl="0" algn="l">
              <a:spcBef>
                <a:spcPts val="0"/>
              </a:spcBef>
              <a:spcAft>
                <a:spcPts val="0"/>
              </a:spcAft>
              <a:buClr>
                <a:srgbClr val="000000"/>
              </a:buClr>
              <a:buSzPts val="2400"/>
              <a:buFont typeface="Arial"/>
              <a:buNone/>
            </a:pPr>
            <a:r>
              <a:rPr b="0" i="0" lang="en" sz="1400" u="none" cap="none" strike="noStrike">
                <a:solidFill>
                  <a:schemeClr val="dk1"/>
                </a:solidFill>
                <a:latin typeface="Arial"/>
                <a:ea typeface="Arial"/>
                <a:cs typeface="Arial"/>
                <a:sym typeface="Arial"/>
              </a:rPr>
              <a:t>		        PNW BOCES $2,000 annual</a:t>
            </a:r>
            <a:endParaRPr sz="1400"/>
          </a:p>
          <a:p>
            <a:pPr indent="-279400" lvl="5" marL="444498" marR="0" rtl="0" algn="l">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  Some contracts stipulate mutually agreed upon additional duties</a:t>
            </a:r>
            <a:endParaRPr sz="1400"/>
          </a:p>
          <a:p>
            <a:pPr indent="-190500" lvl="5" marL="444498" marR="0" rtl="0" algn="l">
              <a:spcBef>
                <a:spcPts val="0"/>
              </a:spcBef>
              <a:spcAft>
                <a:spcPts val="0"/>
              </a:spcAft>
              <a:buClr>
                <a:srgbClr val="000000"/>
              </a:buClr>
              <a:buSzPts val="2400"/>
              <a:buFont typeface="Arial"/>
              <a:buNone/>
            </a:pPr>
            <a:r>
              <a:t/>
            </a:r>
            <a:endParaRPr b="0" i="0" sz="1400" u="none" cap="none" strike="noStrike">
              <a:solidFill>
                <a:schemeClr val="dk1"/>
              </a:solidFill>
              <a:latin typeface="Arial"/>
              <a:ea typeface="Arial"/>
              <a:cs typeface="Arial"/>
              <a:sym typeface="Arial"/>
            </a:endParaRPr>
          </a:p>
          <a:p>
            <a:pPr indent="-393700" lvl="5" marL="558798" marR="0" rtl="0" algn="l">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Contract language provisions for district support such as facilitator, technology (video and videotaping support, recordings, copier, laptops, computers) additional flexible professional development leave days, building meeting space, materials</a:t>
            </a:r>
            <a:endParaRPr sz="1400"/>
          </a:p>
          <a:p>
            <a:pPr indent="-304800" lvl="5" marL="558798" marR="0" rtl="0" algn="l">
              <a:spcBef>
                <a:spcPts val="0"/>
              </a:spcBef>
              <a:spcAft>
                <a:spcPts val="0"/>
              </a:spcAft>
              <a:buClr>
                <a:srgbClr val="000000"/>
              </a:buClr>
              <a:buSzPts val="2400"/>
              <a:buFont typeface="Arial"/>
              <a:buNone/>
            </a:pPr>
            <a:r>
              <a:t/>
            </a:r>
            <a:endParaRPr b="0" i="0" sz="1400" u="none" cap="none" strike="noStrike">
              <a:solidFill>
                <a:schemeClr val="dk1"/>
              </a:solidFill>
              <a:latin typeface="Arial"/>
              <a:ea typeface="Arial"/>
              <a:cs typeface="Arial"/>
              <a:sym typeface="Arial"/>
            </a:endParaRPr>
          </a:p>
          <a:p>
            <a:pPr indent="-393700" lvl="5" marL="558798" marR="0" rtl="0" algn="l">
              <a:spcBef>
                <a:spcPts val="0"/>
              </a:spcBef>
              <a:spcAft>
                <a:spcPts val="0"/>
              </a:spcAft>
              <a:buClr>
                <a:srgbClr val="000000"/>
              </a:buClr>
              <a:buSzPts val="1400"/>
              <a:buFont typeface="Arial"/>
              <a:buChar char="•"/>
            </a:pPr>
            <a:r>
              <a:rPr b="0" i="0" lang="en" sz="1400" u="none" cap="none" strike="noStrike">
                <a:solidFill>
                  <a:schemeClr val="dk1"/>
                </a:solidFill>
                <a:latin typeface="Arial"/>
                <a:ea typeface="Arial"/>
                <a:cs typeface="Arial"/>
                <a:sym typeface="Arial"/>
              </a:rPr>
              <a:t>Determination of _# of in-service credits per component to meet CTLE or other </a:t>
            </a:r>
            <a:endParaRPr b="0" i="0" sz="14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26: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2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2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lang="en" sz="1100"/>
              <a:t>NYS learning standards  are evidenced in each component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2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3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450"/>
              <a:buFont typeface="Arial"/>
              <a:buNone/>
            </a:pPr>
            <a:r>
              <a:rPr b="0" i="0" lang="en" sz="1400" u="none" cap="none" strike="noStrike">
                <a:solidFill>
                  <a:schemeClr val="dk1"/>
                </a:solidFill>
                <a:latin typeface="Calibri"/>
                <a:ea typeface="Calibri"/>
                <a:cs typeface="Calibri"/>
                <a:sym typeface="Calibri"/>
              </a:rPr>
              <a:t>Reference Chart completed earlier:  Think about a professional development experience which positively  impacted your instructional practice and student learning. </a:t>
            </a:r>
            <a:endParaRPr sz="1400"/>
          </a:p>
          <a:p>
            <a:pPr indent="0" lvl="0" marL="0" marR="0" rtl="0" algn="l">
              <a:spcBef>
                <a:spcPts val="0"/>
              </a:spcBef>
              <a:spcAft>
                <a:spcPts val="0"/>
              </a:spcAft>
              <a:buClr>
                <a:schemeClr val="dk1"/>
              </a:buClr>
              <a:buSzPts val="450"/>
              <a:buFont typeface="Arial"/>
              <a:buNone/>
            </a:pPr>
            <a:r>
              <a:rPr b="0" i="0" lang="en" sz="1400" u="none" cap="none" strike="noStrike">
                <a:solidFill>
                  <a:schemeClr val="dk1"/>
                </a:solidFill>
                <a:latin typeface="Calibri"/>
                <a:ea typeface="Calibri"/>
                <a:cs typeface="Calibri"/>
                <a:sym typeface="Calibri"/>
              </a:rPr>
              <a:t>http://boardcertifiedteachers.org/get-started/value-for-schools            video 1.30min.</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3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0: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32: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3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Ask if they have any 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Google Shape;4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 name="Google Shape;4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Introductions: </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Name</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 grade level</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How have you heard about NBC?</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Introduce yourself.</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837a582c62_0_16: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37a582c6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If you are Ready see Getting Ready Resource and Time-line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34: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3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3: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450"/>
              <a:buFont typeface="Arial"/>
              <a:buNone/>
            </a:pPr>
            <a:r>
              <a:rPr b="0" i="0" lang="en" sz="1800" u="none" cap="none" strike="noStrike">
                <a:solidFill>
                  <a:schemeClr val="dk1"/>
                </a:solidFill>
                <a:latin typeface="Calibri"/>
                <a:ea typeface="Calibri"/>
                <a:cs typeface="Calibri"/>
                <a:sym typeface="Calibri"/>
              </a:rPr>
              <a:t>Chart: on a post write: Think about a professional development experience which positively  impacted your instructional practice and student learning.  </a:t>
            </a:r>
            <a:endParaRPr/>
          </a:p>
          <a:p>
            <a:pPr indent="0" lvl="0" marL="0" marR="0" rtl="0" algn="l">
              <a:spcBef>
                <a:spcPts val="0"/>
              </a:spcBef>
              <a:spcAft>
                <a:spcPts val="0"/>
              </a:spcAft>
              <a:buClr>
                <a:schemeClr val="dk1"/>
              </a:buClr>
              <a:buSzPts val="45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450"/>
              <a:buFont typeface="Arial"/>
              <a:buNone/>
            </a:pPr>
            <a:r>
              <a:rPr b="0" i="0" lang="en" sz="1800" u="none" cap="none" strike="noStrike">
                <a:solidFill>
                  <a:schemeClr val="dk1"/>
                </a:solidFill>
                <a:latin typeface="Calibri"/>
                <a:ea typeface="Calibri"/>
                <a:cs typeface="Calibri"/>
                <a:sym typeface="Calibri"/>
              </a:rPr>
              <a:t>Share as a group </a:t>
            </a:r>
            <a:endParaRPr/>
          </a:p>
          <a:p>
            <a:pPr indent="0" lvl="0" marL="0" marR="0" rtl="0" algn="l">
              <a:spcBef>
                <a:spcPts val="0"/>
              </a:spcBef>
              <a:spcAft>
                <a:spcPts val="0"/>
              </a:spcAft>
              <a:buClr>
                <a:schemeClr val="dk1"/>
              </a:buClr>
              <a:buSzPts val="450"/>
              <a:buFont typeface="Arial"/>
              <a:buNone/>
            </a:pPr>
            <a:r>
              <a:rPr b="0" i="0" lang="en" sz="1800" u="none" cap="none" strike="noStrike">
                <a:solidFill>
                  <a:schemeClr val="dk1"/>
                </a:solidFill>
                <a:latin typeface="Calibri"/>
                <a:ea typeface="Calibri"/>
                <a:cs typeface="Calibri"/>
                <a:sym typeface="Calibri"/>
              </a:rPr>
              <a:t> List attributes </a:t>
            </a:r>
            <a:r>
              <a:rPr lang="en" sz="1800">
                <a:latin typeface="Calibri"/>
                <a:ea typeface="Calibri"/>
                <a:cs typeface="Calibri"/>
                <a:sym typeface="Calibri"/>
              </a:rPr>
              <a:t>in chat box </a:t>
            </a:r>
            <a:r>
              <a:rPr b="0" i="0" lang="en" sz="1800" u="none" cap="none" strike="noStrike">
                <a:solidFill>
                  <a:schemeClr val="dk1"/>
                </a:solidFill>
                <a:latin typeface="Calibri"/>
                <a:ea typeface="Calibri"/>
                <a:cs typeface="Calibri"/>
                <a:sym typeface="Calibri"/>
              </a:rPr>
              <a:t>but don’t discuss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Established in 1987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00"/>
              <a:buFont typeface="Arial"/>
              <a:buNone/>
            </a:pPr>
            <a:r>
              <a:rPr b="0" i="0" lang="en" sz="1200" u="none" cap="none" strike="noStrike">
                <a:solidFill>
                  <a:schemeClr val="dk1"/>
                </a:solidFill>
                <a:latin typeface="Arial"/>
                <a:ea typeface="Arial"/>
                <a:cs typeface="Arial"/>
                <a:sym typeface="Arial"/>
              </a:rPr>
              <a:t>performance-based and peer-reviewed, with an emphasis on content knowledge and commitment to student learning.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No standardize way to become  NBCT</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Stress how student centered the standards are.</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7 NYS Standards—like boulders</a:t>
            </a:r>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The NBPTS Standards  are like Bermuda Sand They articulate our professional practice in detail—fine grain—by cert/dev. level</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7:notes"/>
          <p:cNvSpPr/>
          <p:nvPr>
            <p:ph idx="2" type="sldImg"/>
          </p:nvPr>
        </p:nvSpPr>
        <p:spPr>
          <a:xfrm>
            <a:off x="381187" y="685800"/>
            <a:ext cx="6096299"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300"/>
              <a:buFont typeface="Arial"/>
              <a:buNone/>
            </a:pPr>
            <a:r>
              <a:rPr b="0" i="0" lang="en" sz="1200" u="none" cap="none" strike="noStrike">
                <a:solidFill>
                  <a:schemeClr val="dk1"/>
                </a:solidFill>
                <a:latin typeface="Calibri"/>
                <a:ea typeface="Calibri"/>
                <a:cs typeface="Calibri"/>
                <a:sym typeface="Calibri"/>
              </a:rPr>
              <a:t>The Five Core Propositions describe what highly accomplished teachers should know and be able to do.  These are the basis of all of the certificate area standards.  All certificate standards have these commonalities. There is high regard for the knowledge, skills, and abilities that teachers must have in order to be successful, and there is recognition that what highly accomplished teaching looks like and sounds like in the Kindergarten classroom is different than in a high school English classroom.  So, while these propositions are the common themes of accomplished teaching, the certificate area standards provide the depth and breadth of teaching in a particular subject area at a particular developmental level.</a:t>
            </a:r>
            <a:endParaRPr/>
          </a:p>
          <a:p>
            <a:pPr indent="0" lvl="0" marL="0" marR="0" rtl="0" algn="l">
              <a:lnSpc>
                <a:spcPct val="115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
              <a:buFont typeface="Arial"/>
              <a:buNone/>
            </a:pPr>
            <a:r>
              <a:t/>
            </a:r>
            <a:endParaRPr/>
          </a:p>
          <a:p>
            <a:pPr indent="0" lvl="0" marL="0" marR="0" rtl="0" algn="l">
              <a:lnSpc>
                <a:spcPct val="115000"/>
              </a:lnSpc>
              <a:spcBef>
                <a:spcPts val="0"/>
              </a:spcBef>
              <a:spcAft>
                <a:spcPts val="0"/>
              </a:spcAft>
              <a:buClr>
                <a:schemeClr val="dk1"/>
              </a:buClr>
              <a:buSzPts val="3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The new NBC process is comprised of 4 components which are all available for the first time</a:t>
            </a:r>
            <a:r>
              <a:rPr lang="en" sz="1100"/>
              <a:t> in </a:t>
            </a:r>
            <a:r>
              <a:rPr b="0" i="0" lang="en" sz="1100" u="none" cap="none" strike="noStrike">
                <a:solidFill>
                  <a:schemeClr val="dk1"/>
                </a:solidFill>
                <a:latin typeface="Arial"/>
                <a:ea typeface="Arial"/>
                <a:cs typeface="Arial"/>
                <a:sym typeface="Arial"/>
              </a:rPr>
              <a:t>2016</a:t>
            </a:r>
            <a:r>
              <a:rPr lang="en" sz="1100"/>
              <a:t>. </a:t>
            </a:r>
            <a:endParaRPr sz="1100"/>
          </a:p>
          <a:p>
            <a:pPr indent="0" lvl="0" marL="0" marR="0" rtl="0" algn="l">
              <a:spcBef>
                <a:spcPts val="0"/>
              </a:spcBef>
              <a:spcAft>
                <a:spcPts val="0"/>
              </a:spcAft>
              <a:buClr>
                <a:schemeClr val="dk1"/>
              </a:buClr>
              <a:buSzPts val="275"/>
              <a:buFont typeface="Arial"/>
              <a:buNone/>
            </a:pPr>
            <a:r>
              <a:rPr lang="en" sz="1100"/>
              <a:t>You must submit all 4 components within 3 yrs. They can be submitted in any order.</a:t>
            </a:r>
            <a:endParaRPr sz="1100"/>
          </a:p>
          <a:p>
            <a:pPr indent="0" lvl="0" marL="0" marR="0" rtl="0" algn="l">
              <a:spcBef>
                <a:spcPts val="0"/>
              </a:spcBef>
              <a:spcAft>
                <a:spcPts val="0"/>
              </a:spcAft>
              <a:buClr>
                <a:schemeClr val="dk1"/>
              </a:buClr>
              <a:buSzPts val="275"/>
              <a:buFont typeface="Arial"/>
              <a:buNone/>
            </a:pPr>
            <a:r>
              <a:t/>
            </a:r>
            <a:endParaRPr sz="1100"/>
          </a:p>
          <a:p>
            <a:pPr indent="0" lvl="0" marL="0" marR="0" rtl="0" algn="l">
              <a:spcBef>
                <a:spcPts val="0"/>
              </a:spcBef>
              <a:spcAft>
                <a:spcPts val="0"/>
              </a:spcAft>
              <a:buClr>
                <a:schemeClr val="dk1"/>
              </a:buClr>
              <a:buSzPts val="1200"/>
              <a:buFont typeface="Arial"/>
              <a:buNone/>
            </a:pPr>
            <a:r>
              <a:rPr b="0" i="0" lang="en" sz="1200" u="none" cap="none" strike="noStrike">
                <a:solidFill>
                  <a:schemeClr val="dk1"/>
                </a:solidFill>
                <a:latin typeface="Arial"/>
                <a:ea typeface="Arial"/>
                <a:cs typeface="Arial"/>
                <a:sym typeface="Arial"/>
              </a:rPr>
              <a:t>You have up to two retake attempts for each component and you can retake at any time during the five-year window; retake years do not have to be concurrent or consecutive.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200"/>
              <a:buFont typeface="Noto Sans Symbols"/>
              <a:buNone/>
            </a:pPr>
            <a:r>
              <a:rPr b="0" i="0" lang="en" sz="1200" u="none" cap="none" strike="noStrike">
                <a:solidFill>
                  <a:schemeClr val="dk1"/>
                </a:solidFill>
                <a:latin typeface="Arial"/>
                <a:ea typeface="Arial"/>
                <a:cs typeface="Arial"/>
                <a:sym typeface="Arial"/>
              </a:rPr>
              <a:t>You can have a year when you take no components; however, it does not extend your five year window.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275"/>
              <a:buFont typeface="Arial"/>
              <a:buNone/>
            </a:pPr>
            <a:r>
              <a:rPr b="0" i="0" lang="en" sz="1100" u="none" cap="none" strike="noStrike">
                <a:solidFill>
                  <a:schemeClr val="dk1"/>
                </a:solidFill>
                <a:latin typeface="Arial"/>
                <a:ea typeface="Arial"/>
                <a:cs typeface="Arial"/>
                <a:sym typeface="Arial"/>
              </a:rPr>
              <a:t>Move quickly to the next slide!</a:t>
            </a:r>
            <a:endParaRPr/>
          </a:p>
          <a:p>
            <a:pPr indent="0" lvl="0" marL="0" marR="0" rtl="0" algn="l">
              <a:spcBef>
                <a:spcPts val="0"/>
              </a:spcBef>
              <a:spcAft>
                <a:spcPts val="0"/>
              </a:spcAft>
              <a:buClr>
                <a:schemeClr val="dk1"/>
              </a:buClr>
              <a:buSzPts val="275"/>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a:off x="685800" y="2840051"/>
            <a:ext cx="7772400" cy="784797"/>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chemeClr val="dk2"/>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p2"/>
          <p:cNvSpPr txBox="1"/>
          <p:nvPr>
            <p:ph type="ctrTitle"/>
          </p:nvPr>
        </p:nvSpPr>
        <p:spPr>
          <a:xfrm>
            <a:off x="685800" y="1583341"/>
            <a:ext cx="7772400" cy="1159797"/>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lvl="2" marR="0" rtl="0" algn="ctr">
              <a:spcBef>
                <a:spcPts val="0"/>
              </a:spcBef>
              <a:spcAft>
                <a:spcPts val="0"/>
              </a:spcAft>
              <a:buClr>
                <a:schemeClr val="dk1"/>
              </a:buClr>
              <a:buSzPts val="1800"/>
              <a:buFont typeface="Arial"/>
              <a:buNone/>
              <a:defRPr sz="1800"/>
            </a:lvl3pPr>
            <a:lvl4pPr lvl="3" marR="0" rtl="0" algn="ctr">
              <a:spcBef>
                <a:spcPts val="0"/>
              </a:spcBef>
              <a:spcAft>
                <a:spcPts val="0"/>
              </a:spcAft>
              <a:buClr>
                <a:schemeClr val="dk1"/>
              </a:buClr>
              <a:buSzPts val="1800"/>
              <a:buFont typeface="Arial"/>
              <a:buNone/>
              <a:defRPr sz="1800"/>
            </a:lvl4pPr>
            <a:lvl5pPr lvl="4" marR="0" rtl="0" algn="ctr">
              <a:spcBef>
                <a:spcPts val="0"/>
              </a:spcBef>
              <a:spcAft>
                <a:spcPts val="0"/>
              </a:spcAft>
              <a:buClr>
                <a:schemeClr val="dk1"/>
              </a:buClr>
              <a:buSzPts val="1800"/>
              <a:buFont typeface="Arial"/>
              <a:buNone/>
              <a:defRPr sz="1800"/>
            </a:lvl5pPr>
            <a:lvl6pPr lvl="5" marR="0" rtl="0" algn="ctr">
              <a:spcBef>
                <a:spcPts val="0"/>
              </a:spcBef>
              <a:spcAft>
                <a:spcPts val="0"/>
              </a:spcAft>
              <a:buClr>
                <a:schemeClr val="dk1"/>
              </a:buClr>
              <a:buSzPts val="1800"/>
              <a:buFont typeface="Arial"/>
              <a:buNone/>
              <a:defRPr sz="1800"/>
            </a:lvl6pPr>
            <a:lvl7pPr lvl="6" marR="0" rtl="0" algn="ctr">
              <a:spcBef>
                <a:spcPts val="0"/>
              </a:spcBef>
              <a:spcAft>
                <a:spcPts val="0"/>
              </a:spcAft>
              <a:buClr>
                <a:schemeClr val="dk1"/>
              </a:buClr>
              <a:buSzPts val="1800"/>
              <a:buFont typeface="Arial"/>
              <a:buNone/>
              <a:defRPr sz="1800"/>
            </a:lvl7pPr>
            <a:lvl8pPr lvl="7" marR="0" rtl="0" algn="ctr">
              <a:spcBef>
                <a:spcPts val="0"/>
              </a:spcBef>
              <a:spcAft>
                <a:spcPts val="0"/>
              </a:spcAft>
              <a:buClr>
                <a:schemeClr val="dk1"/>
              </a:buClr>
              <a:buSzPts val="1800"/>
              <a:buFont typeface="Arial"/>
              <a:buNone/>
              <a:defRPr sz="1800"/>
            </a:lvl8pPr>
            <a:lvl9pPr lvl="8" marR="0" rtl="0" algn="ctr">
              <a:spcBef>
                <a:spcPts val="0"/>
              </a:spcBef>
              <a:spcAft>
                <a:spcPts val="0"/>
              </a:spcAft>
              <a:buClr>
                <a:schemeClr val="dk1"/>
              </a:buClr>
              <a:buSzPts val="1800"/>
              <a:buFont typeface="Arial"/>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 name="Shape 11"/>
        <p:cNvGrpSpPr/>
        <p:nvPr/>
      </p:nvGrpSpPr>
      <p:grpSpPr>
        <a:xfrm>
          <a:off x="0" y="0"/>
          <a:ext cx="0" cy="0"/>
          <a:chOff x="0" y="0"/>
          <a:chExt cx="0" cy="0"/>
        </a:xfrm>
      </p:grpSpPr>
      <p:sp>
        <p:nvSpPr>
          <p:cNvPr id="12" name="Google Shape;12;p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chemeClr val="dk1"/>
              </a:buClr>
              <a:buSzPts val="1800"/>
              <a:buFont typeface="Arial"/>
              <a:buNone/>
              <a:defRPr sz="1800"/>
            </a:lvl3pPr>
            <a:lvl4pPr lvl="3" marR="0" rtl="0" algn="l">
              <a:spcBef>
                <a:spcPts val="0"/>
              </a:spcBef>
              <a:spcAft>
                <a:spcPts val="0"/>
              </a:spcAft>
              <a:buClr>
                <a:schemeClr val="dk1"/>
              </a:buClr>
              <a:buSzPts val="1800"/>
              <a:buFont typeface="Arial"/>
              <a:buNone/>
              <a:defRPr sz="1800"/>
            </a:lvl4pPr>
            <a:lvl5pPr lvl="4" marR="0" rtl="0" algn="l">
              <a:spcBef>
                <a:spcPts val="0"/>
              </a:spcBef>
              <a:spcAft>
                <a:spcPts val="0"/>
              </a:spcAft>
              <a:buClr>
                <a:schemeClr val="dk1"/>
              </a:buClr>
              <a:buSzPts val="1800"/>
              <a:buFont typeface="Arial"/>
              <a:buNone/>
              <a:defRPr sz="1800"/>
            </a:lvl5pPr>
            <a:lvl6pPr lvl="5" marR="0" rtl="0" algn="l">
              <a:spcBef>
                <a:spcPts val="0"/>
              </a:spcBef>
              <a:spcAft>
                <a:spcPts val="0"/>
              </a:spcAft>
              <a:buClr>
                <a:schemeClr val="dk1"/>
              </a:buClr>
              <a:buSzPts val="1800"/>
              <a:buFont typeface="Arial"/>
              <a:buNone/>
              <a:defRPr sz="1800"/>
            </a:lvl6pPr>
            <a:lvl7pPr lvl="6" marR="0" rtl="0" algn="l">
              <a:spcBef>
                <a:spcPts val="0"/>
              </a:spcBef>
              <a:spcAft>
                <a:spcPts val="0"/>
              </a:spcAft>
              <a:buClr>
                <a:schemeClr val="dk1"/>
              </a:buClr>
              <a:buSzPts val="1800"/>
              <a:buFont typeface="Arial"/>
              <a:buNone/>
              <a:defRPr sz="1800"/>
            </a:lvl7pPr>
            <a:lvl8pPr lvl="7" marR="0" rtl="0" algn="l">
              <a:spcBef>
                <a:spcPts val="0"/>
              </a:spcBef>
              <a:spcAft>
                <a:spcPts val="0"/>
              </a:spcAft>
              <a:buClr>
                <a:schemeClr val="dk1"/>
              </a:buClr>
              <a:buSzPts val="1800"/>
              <a:buFont typeface="Arial"/>
              <a:buNone/>
              <a:defRPr sz="1800"/>
            </a:lvl8pPr>
            <a:lvl9pPr lvl="8" marR="0" rtl="0" algn="l">
              <a:spcBef>
                <a:spcPts val="0"/>
              </a:spcBef>
              <a:spcAft>
                <a:spcPts val="0"/>
              </a:spcAft>
              <a:buClr>
                <a:schemeClr val="dk1"/>
              </a:buClr>
              <a:buSzPts val="1800"/>
              <a:buFont typeface="Arial"/>
              <a:buNone/>
              <a:defRPr sz="1800"/>
            </a:lvl9pPr>
          </a:lstStyle>
          <a:p/>
        </p:txBody>
      </p:sp>
      <p:sp>
        <p:nvSpPr>
          <p:cNvPr id="13" name="Google Shape;13;p3"/>
          <p:cNvSpPr txBox="1"/>
          <p:nvPr>
            <p:ph idx="1" type="body"/>
          </p:nvPr>
        </p:nvSpPr>
        <p:spPr>
          <a:xfrm>
            <a:off x="457200" y="1200150"/>
            <a:ext cx="8229600" cy="372569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 name="Shape 14"/>
        <p:cNvGrpSpPr/>
        <p:nvPr/>
      </p:nvGrpSpPr>
      <p:grpSpPr>
        <a:xfrm>
          <a:off x="0" y="0"/>
          <a:ext cx="0" cy="0"/>
          <a:chOff x="0" y="0"/>
          <a:chExt cx="0" cy="0"/>
        </a:xfrm>
      </p:grpSpPr>
      <p:sp>
        <p:nvSpPr>
          <p:cNvPr id="15" name="Google Shape;15;p4"/>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chemeClr val="dk1"/>
              </a:buClr>
              <a:buSzPts val="1800"/>
              <a:buFont typeface="Arial"/>
              <a:buNone/>
              <a:defRPr sz="1800"/>
            </a:lvl3pPr>
            <a:lvl4pPr lvl="3" marR="0" rtl="0" algn="l">
              <a:spcBef>
                <a:spcPts val="0"/>
              </a:spcBef>
              <a:spcAft>
                <a:spcPts val="0"/>
              </a:spcAft>
              <a:buClr>
                <a:schemeClr val="dk1"/>
              </a:buClr>
              <a:buSzPts val="1800"/>
              <a:buFont typeface="Arial"/>
              <a:buNone/>
              <a:defRPr sz="1800"/>
            </a:lvl4pPr>
            <a:lvl5pPr lvl="4" marR="0" rtl="0" algn="l">
              <a:spcBef>
                <a:spcPts val="0"/>
              </a:spcBef>
              <a:spcAft>
                <a:spcPts val="0"/>
              </a:spcAft>
              <a:buClr>
                <a:schemeClr val="dk1"/>
              </a:buClr>
              <a:buSzPts val="1800"/>
              <a:buFont typeface="Arial"/>
              <a:buNone/>
              <a:defRPr sz="1800"/>
            </a:lvl5pPr>
            <a:lvl6pPr lvl="5" marR="0" rtl="0" algn="l">
              <a:spcBef>
                <a:spcPts val="0"/>
              </a:spcBef>
              <a:spcAft>
                <a:spcPts val="0"/>
              </a:spcAft>
              <a:buClr>
                <a:schemeClr val="dk1"/>
              </a:buClr>
              <a:buSzPts val="1800"/>
              <a:buFont typeface="Arial"/>
              <a:buNone/>
              <a:defRPr sz="1800"/>
            </a:lvl6pPr>
            <a:lvl7pPr lvl="6" marR="0" rtl="0" algn="l">
              <a:spcBef>
                <a:spcPts val="0"/>
              </a:spcBef>
              <a:spcAft>
                <a:spcPts val="0"/>
              </a:spcAft>
              <a:buClr>
                <a:schemeClr val="dk1"/>
              </a:buClr>
              <a:buSzPts val="1800"/>
              <a:buFont typeface="Arial"/>
              <a:buNone/>
              <a:defRPr sz="1800"/>
            </a:lvl7pPr>
            <a:lvl8pPr lvl="7" marR="0" rtl="0" algn="l">
              <a:spcBef>
                <a:spcPts val="0"/>
              </a:spcBef>
              <a:spcAft>
                <a:spcPts val="0"/>
              </a:spcAft>
              <a:buClr>
                <a:schemeClr val="dk1"/>
              </a:buClr>
              <a:buSzPts val="1800"/>
              <a:buFont typeface="Arial"/>
              <a:buNone/>
              <a:defRPr sz="1800"/>
            </a:lvl8pPr>
            <a:lvl9pPr lvl="8" marR="0" rtl="0" algn="l">
              <a:spcBef>
                <a:spcPts val="0"/>
              </a:spcBef>
              <a:spcAft>
                <a:spcPts val="0"/>
              </a:spcAft>
              <a:buClr>
                <a:schemeClr val="dk1"/>
              </a:buClr>
              <a:buSzPts val="1800"/>
              <a:buFont typeface="Arial"/>
              <a:buNone/>
              <a:defRPr sz="1800"/>
            </a:lvl9pPr>
          </a:lstStyle>
          <a:p/>
        </p:txBody>
      </p:sp>
      <p:sp>
        <p:nvSpPr>
          <p:cNvPr id="16" name="Google Shape;16;p4"/>
          <p:cNvSpPr txBox="1"/>
          <p:nvPr>
            <p:ph idx="1" type="body"/>
          </p:nvPr>
        </p:nvSpPr>
        <p:spPr>
          <a:xfrm>
            <a:off x="457200" y="1200150"/>
            <a:ext cx="3994500" cy="372569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4"/>
          <p:cNvSpPr txBox="1"/>
          <p:nvPr>
            <p:ph idx="2" type="body"/>
          </p:nvPr>
        </p:nvSpPr>
        <p:spPr>
          <a:xfrm>
            <a:off x="4692273" y="1200150"/>
            <a:ext cx="3994500" cy="372569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 name="Shape 18"/>
        <p:cNvGrpSpPr/>
        <p:nvPr/>
      </p:nvGrpSpPr>
      <p:grpSpPr>
        <a:xfrm>
          <a:off x="0" y="0"/>
          <a:ext cx="0" cy="0"/>
          <a:chOff x="0" y="0"/>
          <a:chExt cx="0" cy="0"/>
        </a:xfrm>
      </p:grpSpPr>
      <p:sp>
        <p:nvSpPr>
          <p:cNvPr id="19" name="Google Shape;19;p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chemeClr val="dk1"/>
              </a:buClr>
              <a:buSzPts val="1800"/>
              <a:buFont typeface="Arial"/>
              <a:buNone/>
              <a:defRPr sz="1800"/>
            </a:lvl3pPr>
            <a:lvl4pPr lvl="3" marR="0" rtl="0" algn="l">
              <a:spcBef>
                <a:spcPts val="0"/>
              </a:spcBef>
              <a:spcAft>
                <a:spcPts val="0"/>
              </a:spcAft>
              <a:buClr>
                <a:schemeClr val="dk1"/>
              </a:buClr>
              <a:buSzPts val="1800"/>
              <a:buFont typeface="Arial"/>
              <a:buNone/>
              <a:defRPr sz="1800"/>
            </a:lvl4pPr>
            <a:lvl5pPr lvl="4" marR="0" rtl="0" algn="l">
              <a:spcBef>
                <a:spcPts val="0"/>
              </a:spcBef>
              <a:spcAft>
                <a:spcPts val="0"/>
              </a:spcAft>
              <a:buClr>
                <a:schemeClr val="dk1"/>
              </a:buClr>
              <a:buSzPts val="1800"/>
              <a:buFont typeface="Arial"/>
              <a:buNone/>
              <a:defRPr sz="1800"/>
            </a:lvl5pPr>
            <a:lvl6pPr lvl="5" marR="0" rtl="0" algn="l">
              <a:spcBef>
                <a:spcPts val="0"/>
              </a:spcBef>
              <a:spcAft>
                <a:spcPts val="0"/>
              </a:spcAft>
              <a:buClr>
                <a:schemeClr val="dk1"/>
              </a:buClr>
              <a:buSzPts val="1800"/>
              <a:buFont typeface="Arial"/>
              <a:buNone/>
              <a:defRPr sz="1800"/>
            </a:lvl6pPr>
            <a:lvl7pPr lvl="6" marR="0" rtl="0" algn="l">
              <a:spcBef>
                <a:spcPts val="0"/>
              </a:spcBef>
              <a:spcAft>
                <a:spcPts val="0"/>
              </a:spcAft>
              <a:buClr>
                <a:schemeClr val="dk1"/>
              </a:buClr>
              <a:buSzPts val="1800"/>
              <a:buFont typeface="Arial"/>
              <a:buNone/>
              <a:defRPr sz="1800"/>
            </a:lvl7pPr>
            <a:lvl8pPr lvl="7" marR="0" rtl="0" algn="l">
              <a:spcBef>
                <a:spcPts val="0"/>
              </a:spcBef>
              <a:spcAft>
                <a:spcPts val="0"/>
              </a:spcAft>
              <a:buClr>
                <a:schemeClr val="dk1"/>
              </a:buClr>
              <a:buSzPts val="1800"/>
              <a:buFont typeface="Arial"/>
              <a:buNone/>
              <a:defRPr sz="1800"/>
            </a:lvl8pPr>
            <a:lvl9pPr lvl="8" marR="0" rtl="0" algn="l">
              <a:spcBef>
                <a:spcPts val="0"/>
              </a:spcBef>
              <a:spcAft>
                <a:spcPts val="0"/>
              </a:spcAft>
              <a:buClr>
                <a:schemeClr val="dk1"/>
              </a:buClr>
              <a:buSzPts val="1800"/>
              <a:buFont typeface="Arial"/>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20" name="Shape 20"/>
        <p:cNvGrpSpPr/>
        <p:nvPr/>
      </p:nvGrpSpPr>
      <p:grpSpPr>
        <a:xfrm>
          <a:off x="0" y="0"/>
          <a:ext cx="0" cy="0"/>
          <a:chOff x="0" y="0"/>
          <a:chExt cx="0" cy="0"/>
        </a:xfrm>
      </p:grpSpPr>
      <p:sp>
        <p:nvSpPr>
          <p:cNvPr id="21" name="Google Shape;21;p6"/>
          <p:cNvSpPr txBox="1"/>
          <p:nvPr>
            <p:ph idx="1" type="body"/>
          </p:nvPr>
        </p:nvSpPr>
        <p:spPr>
          <a:xfrm>
            <a:off x="457200" y="4406307"/>
            <a:ext cx="8229600" cy="519599"/>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2" name="Shape 2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1"/>
            </a:gs>
            <a:gs pos="30000">
              <a:schemeClr val="lt1"/>
            </a:gs>
            <a:gs pos="100000">
              <a:schemeClr val="lt2"/>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chemeClr val="dk1"/>
              </a:buClr>
              <a:buSzPts val="1800"/>
              <a:buFont typeface="Arial"/>
              <a:buNone/>
              <a:defRPr sz="1800"/>
            </a:lvl3pPr>
            <a:lvl4pPr lvl="3" marR="0" rtl="0" algn="l">
              <a:spcBef>
                <a:spcPts val="0"/>
              </a:spcBef>
              <a:spcAft>
                <a:spcPts val="0"/>
              </a:spcAft>
              <a:buClr>
                <a:schemeClr val="dk1"/>
              </a:buClr>
              <a:buSzPts val="1800"/>
              <a:buFont typeface="Arial"/>
              <a:buNone/>
              <a:defRPr sz="1800"/>
            </a:lvl4pPr>
            <a:lvl5pPr lvl="4" marR="0" rtl="0" algn="l">
              <a:spcBef>
                <a:spcPts val="0"/>
              </a:spcBef>
              <a:spcAft>
                <a:spcPts val="0"/>
              </a:spcAft>
              <a:buClr>
                <a:schemeClr val="dk1"/>
              </a:buClr>
              <a:buSzPts val="1800"/>
              <a:buFont typeface="Arial"/>
              <a:buNone/>
              <a:defRPr sz="1800"/>
            </a:lvl5pPr>
            <a:lvl6pPr lvl="5" marR="0" rtl="0" algn="l">
              <a:spcBef>
                <a:spcPts val="0"/>
              </a:spcBef>
              <a:spcAft>
                <a:spcPts val="0"/>
              </a:spcAft>
              <a:buClr>
                <a:schemeClr val="dk1"/>
              </a:buClr>
              <a:buSzPts val="1800"/>
              <a:buFont typeface="Arial"/>
              <a:buNone/>
              <a:defRPr sz="1800"/>
            </a:lvl6pPr>
            <a:lvl7pPr lvl="6" marR="0" rtl="0" algn="l">
              <a:spcBef>
                <a:spcPts val="0"/>
              </a:spcBef>
              <a:spcAft>
                <a:spcPts val="0"/>
              </a:spcAft>
              <a:buClr>
                <a:schemeClr val="dk1"/>
              </a:buClr>
              <a:buSzPts val="1800"/>
              <a:buFont typeface="Arial"/>
              <a:buNone/>
              <a:defRPr sz="1800"/>
            </a:lvl7pPr>
            <a:lvl8pPr lvl="7" marR="0" rtl="0" algn="l">
              <a:spcBef>
                <a:spcPts val="0"/>
              </a:spcBef>
              <a:spcAft>
                <a:spcPts val="0"/>
              </a:spcAft>
              <a:buClr>
                <a:schemeClr val="dk1"/>
              </a:buClr>
              <a:buSzPts val="1800"/>
              <a:buFont typeface="Arial"/>
              <a:buNone/>
              <a:defRPr sz="1800"/>
            </a:lvl8pPr>
            <a:lvl9pPr lvl="8" marR="0" rtl="0" algn="l">
              <a:spcBef>
                <a:spcPts val="0"/>
              </a:spcBef>
              <a:spcAft>
                <a:spcPts val="0"/>
              </a:spcAft>
              <a:buClr>
                <a:schemeClr val="dk1"/>
              </a:buClr>
              <a:buSzPts val="1800"/>
              <a:buFont typeface="Arial"/>
              <a:buNone/>
              <a:defRPr sz="1800"/>
            </a:lvl9pPr>
          </a:lstStyle>
          <a:p/>
        </p:txBody>
      </p:sp>
      <p:sp>
        <p:nvSpPr>
          <p:cNvPr id="7" name="Google Shape;7;p1"/>
          <p:cNvSpPr txBox="1"/>
          <p:nvPr>
            <p:ph idx="1" type="body"/>
          </p:nvPr>
        </p:nvSpPr>
        <p:spPr>
          <a:xfrm>
            <a:off x="457200" y="1200150"/>
            <a:ext cx="8229600" cy="372569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4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4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36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hyperlink" Target="http://www.gse.harvard.edu/cepr-resources/files/news-events/sdp-lausd-hc.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16.png"/><Relationship Id="rId5"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15.png"/><Relationship Id="rId5"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jp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1" Type="http://schemas.openxmlformats.org/officeDocument/2006/relationships/hyperlink" Target="http://www.nysut.org" TargetMode="External"/><Relationship Id="rId10" Type="http://schemas.openxmlformats.org/officeDocument/2006/relationships/hyperlink" Target="http://www.nysut.org" TargetMode="External"/><Relationship Id="rId13" Type="http://schemas.openxmlformats.org/officeDocument/2006/relationships/image" Target="../media/image28.png"/><Relationship Id="rId12" Type="http://schemas.openxmlformats.org/officeDocument/2006/relationships/hyperlink" Target="http://www.nysut.org"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jpg"/><Relationship Id="rId4" Type="http://schemas.openxmlformats.org/officeDocument/2006/relationships/hyperlink" Target="http://www.boardcertifiedteachers.org" TargetMode="External"/><Relationship Id="rId9" Type="http://schemas.openxmlformats.org/officeDocument/2006/relationships/hyperlink" Target="http://www.nbcny.org/" TargetMode="External"/><Relationship Id="rId5" Type="http://schemas.openxmlformats.org/officeDocument/2006/relationships/hyperlink" Target="http://www.highered.nysed.gov/kiap/ashanker/albertshanker.html" TargetMode="External"/><Relationship Id="rId6" Type="http://schemas.openxmlformats.org/officeDocument/2006/relationships/hyperlink" Target="http://www.nbcny.org/" TargetMode="External"/><Relationship Id="rId7" Type="http://schemas.openxmlformats.org/officeDocument/2006/relationships/hyperlink" Target="http://www.nbcny.org/" TargetMode="External"/><Relationship Id="rId8" Type="http://schemas.openxmlformats.org/officeDocument/2006/relationships/hyperlink" Target="mailto:aromano12@gmail.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 name="Shape 26"/>
        <p:cNvGrpSpPr/>
        <p:nvPr/>
      </p:nvGrpSpPr>
      <p:grpSpPr>
        <a:xfrm>
          <a:off x="0" y="0"/>
          <a:ext cx="0" cy="0"/>
          <a:chOff x="0" y="0"/>
          <a:chExt cx="0" cy="0"/>
        </a:xfrm>
      </p:grpSpPr>
      <p:sp>
        <p:nvSpPr>
          <p:cNvPr id="27" name="Google Shape;27;p8"/>
          <p:cNvSpPr txBox="1"/>
          <p:nvPr>
            <p:ph idx="1" type="subTitle"/>
          </p:nvPr>
        </p:nvSpPr>
        <p:spPr>
          <a:xfrm>
            <a:off x="914400" y="1906390"/>
            <a:ext cx="7772400" cy="78479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SzPts val="750"/>
              <a:buFont typeface="Arial"/>
              <a:buNone/>
            </a:pPr>
            <a:r>
              <a:rPr b="0" i="0" lang="en" sz="3000" u="none" cap="none" strike="noStrike">
                <a:solidFill>
                  <a:schemeClr val="dk2"/>
                </a:solidFill>
                <a:latin typeface="Arial"/>
                <a:ea typeface="Arial"/>
                <a:cs typeface="Arial"/>
                <a:sym typeface="Arial"/>
              </a:rPr>
              <a:t>              Awareness Session</a:t>
            </a:r>
            <a:endParaRPr/>
          </a:p>
        </p:txBody>
      </p:sp>
      <p:pic>
        <p:nvPicPr>
          <p:cNvPr id="28" name="Google Shape;28;p8"/>
          <p:cNvPicPr preferRelativeResize="0"/>
          <p:nvPr/>
        </p:nvPicPr>
        <p:blipFill rotWithShape="1">
          <a:blip r:embed="rId3">
            <a:alphaModFix/>
          </a:blip>
          <a:srcRect b="0" l="0" r="0" t="0"/>
          <a:stretch/>
        </p:blipFill>
        <p:spPr>
          <a:xfrm>
            <a:off x="2495935" y="3880062"/>
            <a:ext cx="4391025" cy="638174"/>
          </a:xfrm>
          <a:prstGeom prst="rect">
            <a:avLst/>
          </a:prstGeom>
          <a:noFill/>
          <a:ln>
            <a:noFill/>
          </a:ln>
        </p:spPr>
      </p:pic>
      <p:sp>
        <p:nvSpPr>
          <p:cNvPr id="29" name="Google Shape;29;p8"/>
          <p:cNvSpPr txBox="1"/>
          <p:nvPr/>
        </p:nvSpPr>
        <p:spPr>
          <a:xfrm>
            <a:off x="3545050" y="2691200"/>
            <a:ext cx="4740300" cy="99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lang="en"/>
              <a:t>NBCT </a:t>
            </a:r>
            <a:r>
              <a:rPr b="0" i="0" lang="en" sz="1400" u="none" cap="none" strike="noStrike">
                <a:solidFill>
                  <a:srgbClr val="000000"/>
                </a:solidFill>
                <a:latin typeface="Arial"/>
                <a:ea typeface="Arial"/>
                <a:cs typeface="Arial"/>
                <a:sym typeface="Arial"/>
              </a:rPr>
              <a:t>Presenters:  Lor</a:t>
            </a:r>
            <a:r>
              <a:rPr lang="en"/>
              <a:t>i Mancuso &amp; </a:t>
            </a:r>
            <a:r>
              <a:rPr b="0" i="0" lang="en" sz="1400" u="none" cap="none" strike="noStrike">
                <a:solidFill>
                  <a:srgbClr val="000000"/>
                </a:solidFill>
                <a:latin typeface="Arial"/>
                <a:ea typeface="Arial"/>
                <a:cs typeface="Arial"/>
                <a:sym typeface="Arial"/>
              </a:rPr>
              <a:t>Annette R</a:t>
            </a:r>
            <a:r>
              <a:rPr lang="en"/>
              <a:t>omano, </a:t>
            </a:r>
            <a:r>
              <a:rPr b="0" i="0" lang="en" sz="1400" u="none" cap="none" strike="noStrike">
                <a:solidFill>
                  <a:srgbClr val="000000"/>
                </a:solidFill>
                <a:latin typeface="Arial"/>
                <a:ea typeface="Arial"/>
                <a:cs typeface="Arial"/>
                <a:sym typeface="Arial"/>
              </a:rPr>
              <a:t>Location:  </a:t>
            </a:r>
            <a:r>
              <a:rPr lang="en"/>
              <a:t>Virtual</a:t>
            </a:r>
            <a:endParaRPr/>
          </a:p>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Date: April </a:t>
            </a:r>
            <a:r>
              <a:rPr lang="en"/>
              <a:t>28, 2020</a:t>
            </a:r>
            <a:endParaRPr/>
          </a:p>
        </p:txBody>
      </p:sp>
      <p:pic>
        <p:nvPicPr>
          <p:cNvPr id="30" name="Google Shape;30;p8"/>
          <p:cNvPicPr preferRelativeResize="0"/>
          <p:nvPr/>
        </p:nvPicPr>
        <p:blipFill rotWithShape="1">
          <a:blip r:embed="rId4">
            <a:alphaModFix/>
          </a:blip>
          <a:srcRect b="0" l="0" r="0" t="0"/>
          <a:stretch/>
        </p:blipFill>
        <p:spPr>
          <a:xfrm>
            <a:off x="202400" y="94250"/>
            <a:ext cx="2548049" cy="2394298"/>
          </a:xfrm>
          <a:prstGeom prst="rect">
            <a:avLst/>
          </a:prstGeom>
          <a:noFill/>
          <a:ln>
            <a:noFill/>
          </a:ln>
        </p:spPr>
      </p:pic>
      <p:sp>
        <p:nvSpPr>
          <p:cNvPr id="31" name="Google Shape;31;p8"/>
          <p:cNvSpPr txBox="1"/>
          <p:nvPr>
            <p:ph type="ctrTitle"/>
          </p:nvPr>
        </p:nvSpPr>
        <p:spPr>
          <a:xfrm>
            <a:off x="1873550" y="254300"/>
            <a:ext cx="7199400" cy="16521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900"/>
              <a:buFont typeface="Arial"/>
              <a:buNone/>
            </a:pPr>
            <a:r>
              <a:rPr b="1" lang="en" sz="3600">
                <a:solidFill>
                  <a:schemeClr val="dk1"/>
                </a:solidFill>
              </a:rPr>
              <a:t>The </a:t>
            </a:r>
            <a:r>
              <a:rPr b="1" i="0" lang="en" sz="3600" u="none" cap="none" strike="noStrike">
                <a:solidFill>
                  <a:schemeClr val="dk1"/>
                </a:solidFill>
                <a:latin typeface="Arial"/>
                <a:ea typeface="Arial"/>
                <a:cs typeface="Arial"/>
                <a:sym typeface="Arial"/>
              </a:rPr>
              <a:t>National Board </a:t>
            </a:r>
            <a:endParaRPr/>
          </a:p>
          <a:p>
            <a:pPr indent="0" lvl="0" marL="0" marR="0" rtl="0" algn="ctr">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Certification Process</a:t>
            </a:r>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7"/>
          <p:cNvSpPr txBox="1"/>
          <p:nvPr>
            <p:ph type="title"/>
          </p:nvPr>
        </p:nvSpPr>
        <p:spPr>
          <a:xfrm>
            <a:off x="457200" y="108300"/>
            <a:ext cx="8229600" cy="672899"/>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900"/>
              <a:buFont typeface="Arial"/>
              <a:buNone/>
            </a:pPr>
            <a:r>
              <a:rPr b="1" lang="en" sz="3600">
                <a:solidFill>
                  <a:schemeClr val="dk1"/>
                </a:solidFill>
              </a:rPr>
              <a:t>The 4 NBC</a:t>
            </a:r>
            <a:r>
              <a:rPr b="1" i="0" lang="en" sz="3600" u="none" cap="none" strike="noStrike">
                <a:solidFill>
                  <a:schemeClr val="dk1"/>
                </a:solidFill>
                <a:latin typeface="Arial"/>
                <a:ea typeface="Arial"/>
                <a:cs typeface="Arial"/>
                <a:sym typeface="Arial"/>
              </a:rPr>
              <a:t> Components</a:t>
            </a:r>
            <a:endParaRPr/>
          </a:p>
        </p:txBody>
      </p:sp>
      <p:sp>
        <p:nvSpPr>
          <p:cNvPr id="107" name="Google Shape;107;p17"/>
          <p:cNvSpPr txBox="1"/>
          <p:nvPr/>
        </p:nvSpPr>
        <p:spPr>
          <a:xfrm>
            <a:off x="74125" y="705000"/>
            <a:ext cx="2534700" cy="4352100"/>
          </a:xfrm>
          <a:prstGeom prst="rect">
            <a:avLst/>
          </a:prstGeom>
          <a:solidFill>
            <a:srgbClr val="F5FF61">
              <a:alpha val="28235"/>
            </a:srgbClr>
          </a:solid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450"/>
              <a:buFont typeface="Arial"/>
              <a:buNone/>
            </a:pPr>
            <a:r>
              <a:rPr b="0" i="0" lang="en" sz="1800" u="none" cap="none" strike="noStrike">
                <a:solidFill>
                  <a:schemeClr val="dk1"/>
                </a:solidFill>
                <a:latin typeface="Arial"/>
                <a:ea typeface="Arial"/>
                <a:cs typeface="Arial"/>
                <a:sym typeface="Arial"/>
              </a:rPr>
              <a:t>Component 1</a:t>
            </a:r>
            <a:endParaRPr/>
          </a:p>
          <a:p>
            <a:pPr indent="0" lvl="0" marL="0" marR="0" rtl="0" algn="l">
              <a:lnSpc>
                <a:spcPct val="80000"/>
              </a:lnSpc>
              <a:spcBef>
                <a:spcPts val="0"/>
              </a:spcBef>
              <a:spcAft>
                <a:spcPts val="0"/>
              </a:spcAft>
              <a:buClr>
                <a:schemeClr val="dk1"/>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Requires subject matter knowledge and pedagogy across the developmental levels of your certificate area.</a:t>
            </a: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Is delivered at a computer-based testing center.</a:t>
            </a:r>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3 (30 minute) constructed response exercises </a:t>
            </a:r>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 60 minutes for the selected response section</a:t>
            </a:r>
            <a:endParaRPr/>
          </a:p>
          <a:p>
            <a:pPr indent="0" lvl="0" marL="0" marR="0" rtl="0" algn="l">
              <a:lnSpc>
                <a:spcPct val="100000"/>
              </a:lnSpc>
              <a:spcBef>
                <a:spcPts val="2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7"/>
          <p:cNvSpPr txBox="1"/>
          <p:nvPr/>
        </p:nvSpPr>
        <p:spPr>
          <a:xfrm>
            <a:off x="2663575" y="704875"/>
            <a:ext cx="2207100" cy="4352100"/>
          </a:xfrm>
          <a:prstGeom prst="rect">
            <a:avLst/>
          </a:prstGeom>
          <a:solidFill>
            <a:srgbClr val="5DCAFF">
              <a:alpha val="28235"/>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450"/>
              <a:buFont typeface="Arial"/>
              <a:buNone/>
            </a:pPr>
            <a:r>
              <a:rPr b="0" i="0" lang="en" sz="1800" u="none" cap="none" strike="noStrike">
                <a:solidFill>
                  <a:schemeClr val="dk1"/>
                </a:solidFill>
                <a:latin typeface="Arial"/>
                <a:ea typeface="Arial"/>
                <a:cs typeface="Arial"/>
                <a:sym typeface="Arial"/>
              </a:rPr>
              <a:t>Component 2 </a:t>
            </a:r>
            <a:endParaRPr/>
          </a:p>
          <a:p>
            <a:pPr indent="0" lvl="0" marL="0" marR="0" rtl="0" algn="l">
              <a:lnSpc>
                <a:spcPct val="115000"/>
              </a:lnSpc>
              <a:spcBef>
                <a:spcPts val="200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Differentiation In Instruction</a:t>
            </a:r>
            <a:endParaRPr/>
          </a:p>
          <a:p>
            <a:pPr indent="-317500" lvl="0" marL="457200" marR="0" rtl="0" algn="l">
              <a:lnSpc>
                <a:spcPct val="115000"/>
              </a:lnSpc>
              <a:spcBef>
                <a:spcPts val="200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Comprised of written commentary and demonstration of student growth over time.</a:t>
            </a:r>
            <a:endParaRPr/>
          </a:p>
          <a:p>
            <a:pPr indent="-317500" lvl="0" marL="457200" marR="0" rtl="0" algn="l">
              <a:lnSpc>
                <a:spcPct val="115000"/>
              </a:lnSpc>
              <a:spcBef>
                <a:spcPts val="200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Requires analysis and reflection about  instructional choices and student work samples.</a:t>
            </a:r>
            <a:endParaRPr/>
          </a:p>
          <a:p>
            <a:pPr indent="0" lvl="0" marL="0" marR="0" rtl="0" algn="l">
              <a:lnSpc>
                <a:spcPct val="100000"/>
              </a:lnSpc>
              <a:spcBef>
                <a:spcPts val="20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7"/>
          <p:cNvSpPr txBox="1"/>
          <p:nvPr/>
        </p:nvSpPr>
        <p:spPr>
          <a:xfrm>
            <a:off x="4870675" y="704875"/>
            <a:ext cx="2029200" cy="43521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
              <a:buFont typeface="Arial"/>
              <a:buNone/>
            </a:pPr>
            <a:r>
              <a:rPr b="0" i="0" lang="en" sz="1800" u="none" cap="none" strike="noStrike">
                <a:solidFill>
                  <a:srgbClr val="000000"/>
                </a:solidFill>
                <a:latin typeface="Arial"/>
                <a:ea typeface="Arial"/>
                <a:cs typeface="Arial"/>
                <a:sym typeface="Arial"/>
              </a:rPr>
              <a:t>Component 3</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Teaching practice and learning environment</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Comprised of video</a:t>
            </a:r>
            <a:r>
              <a:rPr lang="en"/>
              <a:t>s </a:t>
            </a:r>
            <a:r>
              <a:rPr b="0" i="0" lang="en" sz="1400" u="none" cap="none" strike="noStrike">
                <a:solidFill>
                  <a:srgbClr val="000000"/>
                </a:solidFill>
                <a:latin typeface="Arial"/>
                <a:ea typeface="Arial"/>
                <a:cs typeface="Arial"/>
                <a:sym typeface="Arial"/>
              </a:rPr>
              <a:t>and written commentary</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Requires analysis and reflection about instructional choices and video selection</a:t>
            </a:r>
            <a:endParaRPr/>
          </a:p>
        </p:txBody>
      </p:sp>
      <p:sp>
        <p:nvSpPr>
          <p:cNvPr id="110" name="Google Shape;110;p17"/>
          <p:cNvSpPr txBox="1"/>
          <p:nvPr/>
        </p:nvSpPr>
        <p:spPr>
          <a:xfrm>
            <a:off x="704125" y="4745125"/>
            <a:ext cx="6126000" cy="235799"/>
          </a:xfrm>
          <a:prstGeom prst="rect">
            <a:avLst/>
          </a:prstGeom>
          <a:solidFill>
            <a:srgbClr val="EA9999"/>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Choose a combination of 1, 2, 3, 4 components.</a:t>
            </a:r>
            <a:endParaRPr/>
          </a:p>
        </p:txBody>
      </p:sp>
      <p:sp>
        <p:nvSpPr>
          <p:cNvPr id="111" name="Google Shape;111;p17"/>
          <p:cNvSpPr txBox="1"/>
          <p:nvPr/>
        </p:nvSpPr>
        <p:spPr>
          <a:xfrm>
            <a:off x="6922200" y="704874"/>
            <a:ext cx="2207100" cy="4276049"/>
          </a:xfrm>
          <a:prstGeom prst="rect">
            <a:avLst/>
          </a:prstGeom>
          <a:solidFill>
            <a:srgbClr val="F4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
              <a:buFont typeface="Arial"/>
              <a:buNone/>
            </a:pPr>
            <a:r>
              <a:rPr b="0" i="0" lang="en" sz="1800" u="none" cap="none" strike="noStrike">
                <a:solidFill>
                  <a:srgbClr val="000000"/>
                </a:solidFill>
                <a:latin typeface="Arial"/>
                <a:ea typeface="Arial"/>
                <a:cs typeface="Arial"/>
                <a:sym typeface="Arial"/>
              </a:rPr>
              <a:t>Component 4</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Effective and reflective practitioner</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 u="none" cap="none" strike="noStrike">
                <a:solidFill>
                  <a:schemeClr val="dk1"/>
                </a:solidFill>
                <a:latin typeface="Arial"/>
                <a:ea typeface="Arial"/>
                <a:cs typeface="Arial"/>
                <a:sym typeface="Arial"/>
              </a:rPr>
              <a:t>Comprised of written commentary and demonstration of: </a:t>
            </a:r>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I</a:t>
            </a:r>
            <a:r>
              <a:rPr b="0" i="0" lang="en" u="none" cap="none" strike="noStrike">
                <a:solidFill>
                  <a:schemeClr val="dk1"/>
                </a:solidFill>
                <a:latin typeface="Arial"/>
                <a:ea typeface="Arial"/>
                <a:cs typeface="Arial"/>
                <a:sym typeface="Arial"/>
              </a:rPr>
              <a:t>nformation from a </a:t>
            </a:r>
            <a:r>
              <a:rPr lang="en">
                <a:solidFill>
                  <a:schemeClr val="dk1"/>
                </a:solidFill>
              </a:rPr>
              <a:t>v</a:t>
            </a:r>
            <a:r>
              <a:rPr b="0" i="0" lang="en" u="none" cap="none" strike="noStrike">
                <a:solidFill>
                  <a:schemeClr val="dk1"/>
                </a:solidFill>
                <a:latin typeface="Arial"/>
                <a:ea typeface="Arial"/>
                <a:cs typeface="Arial"/>
                <a:sym typeface="Arial"/>
              </a:rPr>
              <a:t>ariety of sources </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Various forms of </a:t>
            </a:r>
            <a:r>
              <a:rPr b="0" i="0" lang="en" u="none" cap="none" strike="noStrike">
                <a:solidFill>
                  <a:schemeClr val="dk1"/>
                </a:solidFill>
                <a:latin typeface="Arial"/>
                <a:ea typeface="Arial"/>
                <a:cs typeface="Arial"/>
                <a:sym typeface="Arial"/>
              </a:rPr>
              <a:t>assessments </a:t>
            </a:r>
            <a:endParaRPr b="0" i="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Char char="●"/>
            </a:pPr>
            <a:r>
              <a:rPr lang="en">
                <a:solidFill>
                  <a:schemeClr val="dk1"/>
                </a:solidFill>
              </a:rPr>
              <a:t>C</a:t>
            </a:r>
            <a:r>
              <a:rPr b="0" i="0" lang="en" u="none" cap="none" strike="noStrike">
                <a:solidFill>
                  <a:schemeClr val="dk1"/>
                </a:solidFill>
                <a:latin typeface="Arial"/>
                <a:ea typeface="Arial"/>
                <a:cs typeface="Arial"/>
                <a:sym typeface="Arial"/>
              </a:rPr>
              <a:t>ollaboration and contributions to learning communities to advance children’s learning and growth.</a:t>
            </a:r>
            <a:r>
              <a:rPr b="0" i="0" lang="en" sz="1200" u="none" cap="none" strike="noStrike">
                <a:solidFill>
                  <a:schemeClr val="dk1"/>
                </a:solidFill>
                <a:latin typeface="Verdana"/>
                <a:ea typeface="Verdana"/>
                <a:cs typeface="Verdana"/>
                <a:sym typeface="Verdana"/>
              </a:rPr>
              <a:t> </a:t>
            </a:r>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Verdana"/>
              <a:ea typeface="Verdana"/>
              <a:cs typeface="Verdana"/>
              <a:sym typeface="Verdana"/>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8"/>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Certificate Areas</a:t>
            </a:r>
            <a:endParaRPr/>
          </a:p>
        </p:txBody>
      </p:sp>
      <p:pic>
        <p:nvPicPr>
          <p:cNvPr id="117" name="Google Shape;117;p18"/>
          <p:cNvPicPr preferRelativeResize="0"/>
          <p:nvPr/>
        </p:nvPicPr>
        <p:blipFill rotWithShape="1">
          <a:blip r:embed="rId3">
            <a:alphaModFix/>
          </a:blip>
          <a:srcRect b="0" l="0" r="0" t="0"/>
          <a:stretch/>
        </p:blipFill>
        <p:spPr>
          <a:xfrm>
            <a:off x="3854623" y="4736523"/>
            <a:ext cx="2207097" cy="320775"/>
          </a:xfrm>
          <a:prstGeom prst="rect">
            <a:avLst/>
          </a:prstGeom>
          <a:noFill/>
          <a:ln>
            <a:noFill/>
          </a:ln>
        </p:spPr>
      </p:pic>
      <p:sp>
        <p:nvSpPr>
          <p:cNvPr id="118" name="Google Shape;118;p18"/>
          <p:cNvSpPr txBox="1"/>
          <p:nvPr/>
        </p:nvSpPr>
        <p:spPr>
          <a:xfrm>
            <a:off x="527375" y="1001100"/>
            <a:ext cx="8500500" cy="8574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chemeClr val="dk1"/>
              </a:buClr>
              <a:buSzPts val="450"/>
              <a:buFont typeface="Arial"/>
              <a:buNone/>
            </a:pPr>
            <a:r>
              <a:rPr b="1" i="0" lang="en" sz="1800" u="none" cap="none" strike="noStrike">
                <a:solidFill>
                  <a:schemeClr val="dk1"/>
                </a:solidFill>
                <a:latin typeface="Calibri"/>
                <a:ea typeface="Calibri"/>
                <a:cs typeface="Calibri"/>
                <a:sym typeface="Calibri"/>
              </a:rPr>
              <a:t>National Board Certification is offered in 25 different certificate areas across 7 developmental age groups, covering more than 95% of preK-12 education.</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 name="Google Shape;119;p18"/>
          <p:cNvPicPr preferRelativeResize="0"/>
          <p:nvPr/>
        </p:nvPicPr>
        <p:blipFill rotWithShape="1">
          <a:blip r:embed="rId4">
            <a:alphaModFix/>
          </a:blip>
          <a:srcRect b="0" l="0" r="0" t="0"/>
          <a:stretch/>
        </p:blipFill>
        <p:spPr>
          <a:xfrm>
            <a:off x="1233525" y="1896174"/>
            <a:ext cx="6301573" cy="2690623"/>
          </a:xfrm>
          <a:prstGeom prst="rect">
            <a:avLst/>
          </a:prstGeom>
          <a:noFill/>
          <a:ln>
            <a:noFill/>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457200" y="31322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Eligibility</a:t>
            </a:r>
            <a:endParaRPr/>
          </a:p>
        </p:txBody>
      </p:sp>
      <p:pic>
        <p:nvPicPr>
          <p:cNvPr id="125" name="Google Shape;125;p19"/>
          <p:cNvPicPr preferRelativeResize="0"/>
          <p:nvPr/>
        </p:nvPicPr>
        <p:blipFill rotWithShape="1">
          <a:blip r:embed="rId3">
            <a:alphaModFix/>
          </a:blip>
          <a:srcRect b="0" l="0" r="0" t="0"/>
          <a:stretch/>
        </p:blipFill>
        <p:spPr>
          <a:xfrm>
            <a:off x="3854623" y="4736523"/>
            <a:ext cx="2207097" cy="320775"/>
          </a:xfrm>
          <a:prstGeom prst="rect">
            <a:avLst/>
          </a:prstGeom>
          <a:noFill/>
          <a:ln>
            <a:noFill/>
          </a:ln>
        </p:spPr>
      </p:pic>
      <p:graphicFrame>
        <p:nvGraphicFramePr>
          <p:cNvPr id="126" name="Google Shape;126;p19"/>
          <p:cNvGraphicFramePr/>
          <p:nvPr/>
        </p:nvGraphicFramePr>
        <p:xfrm>
          <a:off x="1847375" y="1251438"/>
          <a:ext cx="3000000" cy="3000000"/>
        </p:xfrm>
        <a:graphic>
          <a:graphicData uri="http://schemas.openxmlformats.org/drawingml/2006/table">
            <a:tbl>
              <a:tblPr bandRow="1" firstRow="1">
                <a:gradFill>
                  <a:gsLst>
                    <a:gs pos="0">
                      <a:srgbClr val="9AC7FF"/>
                    </a:gs>
                    <a:gs pos="35000">
                      <a:srgbClr val="BAD8FE"/>
                    </a:gs>
                    <a:gs pos="100000">
                      <a:srgbClr val="E4EEFF"/>
                    </a:gs>
                  </a:gsLst>
                  <a:lin ang="16200038" scaled="0"/>
                </a:gradFill>
                <a:tableStyleId>{6A0A86FF-B631-4EBA-B972-CDB17AFF1843}</a:tableStyleId>
              </a:tblPr>
              <a:tblGrid>
                <a:gridCol w="3048000"/>
                <a:gridCol w="3048000"/>
              </a:tblGrid>
              <a:tr h="177800">
                <a:tc>
                  <a:txBody>
                    <a:bodyPr/>
                    <a:lstStyle/>
                    <a:p>
                      <a:pPr indent="0" lvl="0" marL="0" marR="0" rtl="0" algn="ctr">
                        <a:lnSpc>
                          <a:spcPct val="100000"/>
                        </a:lnSpc>
                        <a:spcBef>
                          <a:spcPts val="0"/>
                        </a:spcBef>
                        <a:spcAft>
                          <a:spcPts val="0"/>
                        </a:spcAft>
                        <a:buClr>
                          <a:srgbClr val="000000"/>
                        </a:buClr>
                        <a:buSzPts val="1400"/>
                        <a:buFont typeface="Arial"/>
                        <a:buNone/>
                      </a:pPr>
                      <a:r>
                        <a:rPr lang="en" sz="1800" u="none" cap="none" strike="noStrike"/>
                        <a:t>NBPTS</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 sz="1800" u="none" cap="none" strike="noStrike"/>
                        <a:t>NYSED </a:t>
                      </a:r>
                      <a:endParaRPr sz="1800"/>
                    </a:p>
                    <a:p>
                      <a:pPr indent="0" lvl="0" marL="0" marR="0" rtl="0" algn="ctr">
                        <a:lnSpc>
                          <a:spcPct val="100000"/>
                        </a:lnSpc>
                        <a:spcBef>
                          <a:spcPts val="0"/>
                        </a:spcBef>
                        <a:spcAft>
                          <a:spcPts val="0"/>
                        </a:spcAft>
                        <a:buClr>
                          <a:srgbClr val="000000"/>
                        </a:buClr>
                        <a:buSzPts val="1400"/>
                        <a:buFont typeface="Arial"/>
                        <a:buNone/>
                      </a:pPr>
                      <a:r>
                        <a:rPr lang="en" sz="1800" u="none" cap="none" strike="noStrike"/>
                        <a:t> Albert Shanker Grant Funding</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Calibri"/>
                        <a:buNone/>
                      </a:pPr>
                      <a:r>
                        <a:rPr b="0" lang="en" sz="1800" u="none" cap="none" strike="noStrike">
                          <a:latin typeface="Calibri"/>
                          <a:ea typeface="Calibri"/>
                          <a:cs typeface="Calibri"/>
                          <a:sym typeface="Calibri"/>
                        </a:rPr>
                        <a:t>Certified in area</a:t>
                      </a:r>
                      <a:endParaRPr sz="1800"/>
                    </a:p>
                    <a:p>
                      <a:pPr indent="0" lvl="0" marL="0" marR="0" rtl="0" algn="l">
                        <a:lnSpc>
                          <a:spcPct val="100000"/>
                        </a:lnSpc>
                        <a:spcBef>
                          <a:spcPts val="0"/>
                        </a:spcBef>
                        <a:spcAft>
                          <a:spcPts val="0"/>
                        </a:spcAft>
                        <a:buClr>
                          <a:srgbClr val="000000"/>
                        </a:buClr>
                        <a:buSzPts val="1400"/>
                        <a:buFont typeface="Arial"/>
                        <a:buNone/>
                      </a:pPr>
                      <a:r>
                        <a:t/>
                      </a:r>
                      <a:endParaRPr b="0"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Calibri"/>
                        <a:buNone/>
                      </a:pPr>
                      <a:r>
                        <a:rPr b="0" lang="en" sz="1800" u="none" cap="none" strike="noStrike">
                          <a:latin typeface="Calibri"/>
                          <a:ea typeface="Calibri"/>
                          <a:cs typeface="Calibri"/>
                          <a:sym typeface="Calibri"/>
                        </a:rPr>
                        <a:t>Tenure</a:t>
                      </a:r>
                      <a:endParaRPr b="0"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0" lang="en" sz="1800" u="none" cap="none" strike="noStrike"/>
                        <a:t>Educators with access to a preK-12 classroom</a:t>
                      </a:r>
                      <a:endParaRPr sz="1800"/>
                    </a:p>
                    <a:p>
                      <a:pPr indent="0" lvl="0" marL="0" marR="0" rtl="0" algn="l">
                        <a:lnSpc>
                          <a:spcPct val="100000"/>
                        </a:lnSpc>
                        <a:spcBef>
                          <a:spcPts val="0"/>
                        </a:spcBef>
                        <a:spcAft>
                          <a:spcPts val="0"/>
                        </a:spcAft>
                        <a:buClr>
                          <a:srgbClr val="000000"/>
                        </a:buClr>
                        <a:buSzPts val="1400"/>
                        <a:buFont typeface="Arial"/>
                        <a:buNone/>
                      </a:pPr>
                      <a:r>
                        <a:t/>
                      </a:r>
                      <a:endParaRPr b="0"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0" lang="en" sz="1800" u="none" cap="none" strike="noStrike"/>
                        <a:t>Teach full time in a</a:t>
                      </a:r>
                      <a:r>
                        <a:rPr b="0" lang="en" sz="1800" u="none" cap="none" strike="noStrike"/>
                        <a:t> public school</a:t>
                      </a:r>
                      <a:endParaRPr b="0"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b="0" lang="en" sz="1800" u="none" cap="none" strike="noStrike"/>
                        <a:t>3 years of teaching experience</a:t>
                      </a:r>
                      <a:endParaRPr sz="1800"/>
                    </a:p>
                    <a:p>
                      <a:pPr indent="0" lvl="0" marL="0" marR="0" rtl="0" algn="l">
                        <a:lnSpc>
                          <a:spcPct val="100000"/>
                        </a:lnSpc>
                        <a:spcBef>
                          <a:spcPts val="0"/>
                        </a:spcBef>
                        <a:spcAft>
                          <a:spcPts val="0"/>
                        </a:spcAft>
                        <a:buClr>
                          <a:srgbClr val="000000"/>
                        </a:buClr>
                        <a:buSzPts val="1400"/>
                        <a:buFont typeface="Arial"/>
                        <a:buNone/>
                      </a:pPr>
                      <a:r>
                        <a:t/>
                      </a:r>
                      <a:endParaRPr b="0"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b="0" sz="1800" u="none" cap="none" strike="noStrike"/>
                    </a:p>
                    <a:p>
                      <a:pPr indent="0" lvl="0" marL="0" marR="0" rtl="0" algn="l">
                        <a:lnSpc>
                          <a:spcPct val="100000"/>
                        </a:lnSpc>
                        <a:spcBef>
                          <a:spcPts val="0"/>
                        </a:spcBef>
                        <a:spcAft>
                          <a:spcPts val="0"/>
                        </a:spcAft>
                        <a:buClr>
                          <a:srgbClr val="000000"/>
                        </a:buClr>
                        <a:buSzPts val="1400"/>
                        <a:buFont typeface="Arial"/>
                        <a:buNone/>
                      </a:pPr>
                      <a:r>
                        <a:t/>
                      </a:r>
                      <a:endParaRPr b="0" sz="1800" u="none" cap="none" strike="noStrike"/>
                    </a:p>
                  </a:txBody>
                  <a:tcPr marT="45725" marB="45725" marR="91450" marL="91450"/>
                </a:tc>
              </a:tr>
            </a:tbl>
          </a:graphicData>
        </a:graphic>
      </p:graphicFrame>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0" y="179623"/>
            <a:ext cx="9067800" cy="509744"/>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700"/>
              <a:buFont typeface="Arial"/>
              <a:buNone/>
            </a:pPr>
            <a:r>
              <a:rPr b="1" i="0" lang="en" sz="2800" u="none" cap="none" strike="noStrike">
                <a:solidFill>
                  <a:schemeClr val="dk1"/>
                </a:solidFill>
                <a:latin typeface="Arial"/>
                <a:ea typeface="Arial"/>
                <a:cs typeface="Arial"/>
                <a:sym typeface="Arial"/>
              </a:rPr>
              <a:t>Additional Support for Candidates and Districts </a:t>
            </a:r>
            <a:endParaRPr b="1" i="0" sz="2800" u="none" cap="none" strike="noStrike">
              <a:solidFill>
                <a:schemeClr val="dk1"/>
              </a:solidFill>
              <a:latin typeface="Arial"/>
              <a:ea typeface="Arial"/>
              <a:cs typeface="Arial"/>
              <a:sym typeface="Arial"/>
            </a:endParaRPr>
          </a:p>
        </p:txBody>
      </p:sp>
      <p:sp>
        <p:nvSpPr>
          <p:cNvPr id="132" name="Google Shape;132;p20"/>
          <p:cNvSpPr/>
          <p:nvPr/>
        </p:nvSpPr>
        <p:spPr>
          <a:xfrm>
            <a:off x="762000" y="885028"/>
            <a:ext cx="8305800" cy="1938992"/>
          </a:xfrm>
          <a:prstGeom prst="rect">
            <a:avLst/>
          </a:prstGeom>
          <a:noFill/>
          <a:ln>
            <a:noFill/>
          </a:ln>
        </p:spPr>
        <p:txBody>
          <a:bodyPr anchorCtr="0" anchor="t" bIns="45700" lIns="91425" spcFirstLastPara="1" rIns="91425" wrap="square" tIns="45700">
            <a:noAutofit/>
          </a:bodyPr>
          <a:lstStyle/>
          <a:p>
            <a:pPr indent="0" lvl="0" marL="101598"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NYSED Albert Shanker Grant program provides $2,500 per candidate:</a:t>
            </a:r>
            <a:endParaRPr b="0" i="0" sz="2000" u="none" cap="none" strike="noStrike">
              <a:solidFill>
                <a:srgbClr val="000000"/>
              </a:solidFill>
              <a:latin typeface="Calibri"/>
              <a:ea typeface="Calibri"/>
              <a:cs typeface="Calibri"/>
              <a:sym typeface="Calibri"/>
            </a:endParaRPr>
          </a:p>
          <a:p>
            <a:pPr indent="-342900" lvl="0" marL="444497"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Calibri"/>
                <a:ea typeface="Calibri"/>
                <a:cs typeface="Calibri"/>
                <a:sym typeface="Calibri"/>
              </a:rPr>
              <a:t>$1900 towards NBPTS Application Fees </a:t>
            </a:r>
            <a:endParaRPr sz="2000">
              <a:latin typeface="Calibri"/>
              <a:ea typeface="Calibri"/>
              <a:cs typeface="Calibri"/>
              <a:sym typeface="Calibri"/>
            </a:endParaRPr>
          </a:p>
          <a:p>
            <a:pPr indent="-342900" lvl="0" marL="444497"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Calibri"/>
                <a:ea typeface="Calibri"/>
                <a:cs typeface="Calibri"/>
                <a:sym typeface="Calibri"/>
              </a:rPr>
              <a:t>$500 reimbursement for the district per candidate for supportive services  once they have su</a:t>
            </a:r>
            <a:r>
              <a:rPr lang="en" sz="2000">
                <a:latin typeface="Calibri"/>
                <a:ea typeface="Calibri"/>
                <a:cs typeface="Calibri"/>
                <a:sym typeface="Calibri"/>
              </a:rPr>
              <a:t>bmitted all 4 components.</a:t>
            </a:r>
            <a:br>
              <a:rPr b="0" i="0" lang="en" sz="2000" u="none" cap="none" strike="noStrike">
                <a:solidFill>
                  <a:srgbClr val="000000"/>
                </a:solidFill>
                <a:latin typeface="Calibri"/>
                <a:ea typeface="Calibri"/>
                <a:cs typeface="Calibri"/>
                <a:sym typeface="Calibri"/>
              </a:rPr>
            </a:br>
            <a:endParaRPr b="0" i="0" sz="2000" u="none" cap="none" strike="noStrike">
              <a:solidFill>
                <a:srgbClr val="000000"/>
              </a:solidFill>
              <a:latin typeface="Calibri"/>
              <a:ea typeface="Calibri"/>
              <a:cs typeface="Calibri"/>
              <a:sym typeface="Calibri"/>
            </a:endParaRPr>
          </a:p>
          <a:p>
            <a:pPr indent="-330200" lvl="0" marL="1168382"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133" name="Google Shape;133;p20"/>
          <p:cNvSpPr/>
          <p:nvPr/>
        </p:nvSpPr>
        <p:spPr>
          <a:xfrm>
            <a:off x="895350" y="2222262"/>
            <a:ext cx="7505700" cy="2438400"/>
          </a:xfrm>
          <a:prstGeom prst="rect">
            <a:avLst/>
          </a:prstGeom>
          <a:gradFill>
            <a:gsLst>
              <a:gs pos="0">
                <a:srgbClr val="9AC7FF"/>
              </a:gs>
              <a:gs pos="35000">
                <a:srgbClr val="BAD8FE"/>
              </a:gs>
              <a:gs pos="100000">
                <a:srgbClr val="E4EEFF"/>
              </a:gs>
            </a:gsLst>
            <a:lin ang="16200000" scaled="0"/>
          </a:gradFill>
          <a:ln cap="flat" cmpd="sng" w="9525">
            <a:solidFill>
              <a:srgbClr val="347EB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rPr b="1" i="0" lang="en" sz="2000" u="none" cap="none" strike="noStrike">
                <a:solidFill>
                  <a:schemeClr val="dk1"/>
                </a:solidFill>
                <a:latin typeface="Calibri"/>
                <a:ea typeface="Calibri"/>
                <a:cs typeface="Calibri"/>
                <a:sym typeface="Calibri"/>
              </a:rPr>
              <a:t>For Example:</a:t>
            </a:r>
            <a:endParaRPr/>
          </a:p>
          <a:p>
            <a:pPr indent="0" lvl="0" marL="0" marR="0" rtl="0" algn="l">
              <a:lnSpc>
                <a:spcPct val="100000"/>
              </a:lnSpc>
              <a:spcBef>
                <a:spcPts val="0"/>
              </a:spcBef>
              <a:spcAft>
                <a:spcPts val="0"/>
              </a:spcAft>
              <a:buClr>
                <a:schemeClr val="dk1"/>
              </a:buClr>
              <a:buSzPts val="1800"/>
              <a:buFont typeface="Calibri"/>
              <a:buNone/>
            </a:pPr>
            <a:r>
              <a:rPr b="0" i="0" lang="en" sz="1800" u="none" cap="none" strike="noStrike">
                <a:solidFill>
                  <a:schemeClr val="dk1"/>
                </a:solidFill>
                <a:latin typeface="Calibri"/>
                <a:ea typeface="Calibri"/>
                <a:cs typeface="Calibri"/>
                <a:sym typeface="Calibri"/>
              </a:rPr>
              <a:t>A district establishes a NB cohort of 10 candidates who apply and are awarded the Shanker grant.</a:t>
            </a:r>
            <a:endParaRPr/>
          </a:p>
          <a:p>
            <a:pPr indent="0" lvl="2" marL="0" marR="0" rtl="0" algn="l">
              <a:lnSpc>
                <a:spcPct val="100000"/>
              </a:lnSpc>
              <a:spcBef>
                <a:spcPts val="0"/>
              </a:spcBef>
              <a:spcAft>
                <a:spcPts val="0"/>
              </a:spcAft>
              <a:buClr>
                <a:schemeClr val="dk1"/>
              </a:buClr>
              <a:buSzPts val="1800"/>
              <a:buFont typeface="Calibri"/>
              <a:buNone/>
            </a:pPr>
            <a:r>
              <a:rPr b="0" i="0" lang="en" sz="1800" u="none" cap="none" strike="noStrike">
                <a:solidFill>
                  <a:schemeClr val="dk1"/>
                </a:solidFill>
                <a:latin typeface="Calibri"/>
                <a:ea typeface="Calibri"/>
                <a:cs typeface="Calibri"/>
                <a:sym typeface="Calibri"/>
              </a:rPr>
              <a:t>                $19,000 (covers all 4 components)  (1,900 x 10 candidates)</a:t>
            </a:r>
            <a:endParaRPr/>
          </a:p>
          <a:p>
            <a:pPr indent="0" lvl="2" marL="0" marR="0" rtl="0" algn="l">
              <a:lnSpc>
                <a:spcPct val="100000"/>
              </a:lnSpc>
              <a:spcBef>
                <a:spcPts val="0"/>
              </a:spcBef>
              <a:spcAft>
                <a:spcPts val="0"/>
              </a:spcAft>
              <a:buClr>
                <a:schemeClr val="dk1"/>
              </a:buClr>
              <a:buSzPts val="1800"/>
              <a:buFont typeface="Calibri"/>
              <a:buNone/>
            </a:pPr>
            <a:r>
              <a:rPr b="0" i="0" lang="en" sz="1800" u="none" cap="none" strike="noStrike">
                <a:solidFill>
                  <a:schemeClr val="dk1"/>
                </a:solidFill>
                <a:latin typeface="Calibri"/>
                <a:ea typeface="Calibri"/>
                <a:cs typeface="Calibri"/>
                <a:sym typeface="Calibri"/>
              </a:rPr>
              <a:t>              </a:t>
            </a:r>
            <a:r>
              <a:rPr b="0" i="0" lang="en" sz="1800" u="sng" cap="none" strike="noStrike">
                <a:solidFill>
                  <a:schemeClr val="dk1"/>
                </a:solidFill>
                <a:latin typeface="Calibri"/>
                <a:ea typeface="Calibri"/>
                <a:cs typeface="Calibri"/>
                <a:sym typeface="Calibri"/>
              </a:rPr>
              <a:t>+  $</a:t>
            </a:r>
            <a:r>
              <a:rPr lang="en" sz="1800" u="sng">
                <a:solidFill>
                  <a:schemeClr val="dk1"/>
                </a:solidFill>
                <a:latin typeface="Calibri"/>
                <a:ea typeface="Calibri"/>
                <a:cs typeface="Calibri"/>
                <a:sym typeface="Calibri"/>
              </a:rPr>
              <a:t>5</a:t>
            </a:r>
            <a:r>
              <a:rPr b="0" i="0" lang="en" sz="1800" u="sng" cap="none" strike="noStrike">
                <a:solidFill>
                  <a:schemeClr val="dk1"/>
                </a:solidFill>
                <a:latin typeface="Calibri"/>
                <a:ea typeface="Calibri"/>
                <a:cs typeface="Calibri"/>
                <a:sym typeface="Calibri"/>
              </a:rPr>
              <a:t>,000 </a:t>
            </a:r>
            <a:r>
              <a:rPr b="0" i="0" lang="en" sz="1800" u="none" cap="none" strike="noStrike">
                <a:solidFill>
                  <a:schemeClr val="dk1"/>
                </a:solidFill>
                <a:latin typeface="Calibri"/>
                <a:ea typeface="Calibri"/>
                <a:cs typeface="Calibri"/>
                <a:sym typeface="Calibri"/>
              </a:rPr>
              <a:t>to the district for supportive services ($</a:t>
            </a:r>
            <a:r>
              <a:rPr lang="en" sz="1800">
                <a:solidFill>
                  <a:schemeClr val="dk1"/>
                </a:solidFill>
                <a:latin typeface="Calibri"/>
                <a:ea typeface="Calibri"/>
                <a:cs typeface="Calibri"/>
                <a:sym typeface="Calibri"/>
              </a:rPr>
              <a:t>5</a:t>
            </a:r>
            <a:r>
              <a:rPr b="0" i="0" lang="en" sz="1800" u="none" cap="none" strike="noStrike">
                <a:solidFill>
                  <a:schemeClr val="dk1"/>
                </a:solidFill>
                <a:latin typeface="Calibri"/>
                <a:ea typeface="Calibri"/>
                <a:cs typeface="Calibri"/>
                <a:sym typeface="Calibri"/>
              </a:rPr>
              <a:t>00 x 10 candidates)</a:t>
            </a:r>
            <a:endParaRPr/>
          </a:p>
          <a:p>
            <a:pPr indent="0" lvl="2" marL="0" marR="0" rtl="0" algn="l">
              <a:lnSpc>
                <a:spcPct val="100000"/>
              </a:lnSpc>
              <a:spcBef>
                <a:spcPts val="0"/>
              </a:spcBef>
              <a:spcAft>
                <a:spcPts val="0"/>
              </a:spcAft>
              <a:buClr>
                <a:schemeClr val="dk1"/>
              </a:buClr>
              <a:buSzPts val="1800"/>
              <a:buFont typeface="Calibri"/>
              <a:buNone/>
            </a:pPr>
            <a:r>
              <a:rPr b="0" i="0" lang="en" sz="1800" u="none" cap="none" strike="noStrike">
                <a:solidFill>
                  <a:schemeClr val="dk1"/>
                </a:solidFill>
                <a:latin typeface="Calibri"/>
                <a:ea typeface="Calibri"/>
                <a:cs typeface="Calibri"/>
                <a:sym typeface="Calibri"/>
              </a:rPr>
              <a:t>                $2</a:t>
            </a:r>
            <a:r>
              <a:rPr lang="en" sz="1800">
                <a:solidFill>
                  <a:schemeClr val="dk1"/>
                </a:solidFill>
                <a:latin typeface="Calibri"/>
                <a:ea typeface="Calibri"/>
                <a:cs typeface="Calibri"/>
                <a:sym typeface="Calibri"/>
              </a:rPr>
              <a:t>4</a:t>
            </a:r>
            <a:r>
              <a:rPr b="0" i="0" lang="en" sz="1800" u="none" cap="none" strike="noStrike">
                <a:solidFill>
                  <a:schemeClr val="dk1"/>
                </a:solidFill>
                <a:latin typeface="Calibri"/>
                <a:ea typeface="Calibri"/>
                <a:cs typeface="Calibri"/>
                <a:sym typeface="Calibri"/>
              </a:rPr>
              <a:t>,000 in Shanker Grant funds for professional development</a:t>
            </a:r>
            <a:endParaRPr/>
          </a:p>
          <a:p>
            <a:pPr indent="0" lvl="2"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a:p>
            <a:pPr indent="0" lvl="2" marL="0" marR="0" rtl="0" algn="ctr">
              <a:lnSpc>
                <a:spcPct val="100000"/>
              </a:lnSpc>
              <a:spcBef>
                <a:spcPts val="0"/>
              </a:spcBef>
              <a:spcAft>
                <a:spcPts val="0"/>
              </a:spcAft>
              <a:buClr>
                <a:srgbClr val="FF0000"/>
              </a:buClr>
              <a:buSzPts val="1800"/>
              <a:buFont typeface="Calibri"/>
              <a:buNone/>
            </a:pPr>
            <a:r>
              <a:rPr b="0" i="0" lang="en" sz="1800" u="none" cap="none" strike="noStrike">
                <a:solidFill>
                  <a:srgbClr val="FF0000"/>
                </a:solidFill>
                <a:latin typeface="Calibri"/>
                <a:ea typeface="Calibri"/>
                <a:cs typeface="Calibri"/>
                <a:sym typeface="Calibri"/>
              </a:rPr>
              <a:t>100% NYS is underwriting 100 % of the cost</a:t>
            </a:r>
            <a:r>
              <a:rPr b="0" i="0" lang="en"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0" lvl="2"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20"/>
          <p:cNvSpPr/>
          <p:nvPr/>
        </p:nvSpPr>
        <p:spPr>
          <a:xfrm>
            <a:off x="438150" y="1430237"/>
            <a:ext cx="914400" cy="848574"/>
          </a:xfrm>
          <a:prstGeom prst="irregularSeal2">
            <a:avLst/>
          </a:prstGeom>
          <a:gradFill>
            <a:gsLst>
              <a:gs pos="0">
                <a:srgbClr val="FFD98E"/>
              </a:gs>
              <a:gs pos="35000">
                <a:srgbClr val="FFE1B0"/>
              </a:gs>
              <a:gs pos="100000">
                <a:srgbClr val="FFF0DF"/>
              </a:gs>
            </a:gsLst>
            <a:lin ang="16200000" scaled="0"/>
          </a:gradFill>
          <a:ln cap="flat" cmpd="sng" w="9525">
            <a:solidFill>
              <a:srgbClr val="D69C3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5" name="Google Shape;135;p20"/>
          <p:cNvSpPr txBox="1"/>
          <p:nvPr/>
        </p:nvSpPr>
        <p:spPr>
          <a:xfrm rot="-1843513">
            <a:off x="565407" y="1691722"/>
            <a:ext cx="7620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400"/>
              <a:buFont typeface="Arial"/>
              <a:buNone/>
            </a:pPr>
            <a:r>
              <a:rPr b="1" i="0" lang="en" sz="1400" u="none" cap="none" strike="noStrike">
                <a:solidFill>
                  <a:srgbClr val="FF0000"/>
                </a:solidFill>
                <a:latin typeface="Arial"/>
                <a:ea typeface="Arial"/>
                <a:cs typeface="Arial"/>
                <a:sym typeface="Arial"/>
              </a:rPr>
              <a:t>NEW</a:t>
            </a:r>
            <a:endParaRPr b="1" i="0" sz="1400" u="none" cap="none" strike="noStrike">
              <a:solidFill>
                <a:srgbClr val="FF0000"/>
              </a:solidFill>
              <a:latin typeface="Arial"/>
              <a:ea typeface="Arial"/>
              <a:cs typeface="Arial"/>
              <a:sym typeface="Aria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1422225" y="214903"/>
            <a:ext cx="8229600" cy="857400"/>
          </a:xfrm>
          <a:prstGeom prst="rect">
            <a:avLst/>
          </a:prstGeom>
          <a:noFill/>
          <a:ln>
            <a:noFill/>
          </a:ln>
        </p:spPr>
        <p:txBody>
          <a:bodyPr anchorCtr="0" anchor="b" bIns="91425" lIns="91425" spcFirstLastPara="1" rIns="91425" wrap="square" tIns="91425">
            <a:noAutofit/>
          </a:bodyPr>
          <a:lstStyle/>
          <a:p>
            <a:pPr indent="457200" lvl="0" marL="137160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NBPTS Fees</a:t>
            </a:r>
            <a:endParaRPr/>
          </a:p>
        </p:txBody>
      </p:sp>
      <p:pic>
        <p:nvPicPr>
          <p:cNvPr id="141" name="Google Shape;141;p21"/>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graphicFrame>
        <p:nvGraphicFramePr>
          <p:cNvPr id="142" name="Google Shape;142;p21"/>
          <p:cNvGraphicFramePr/>
          <p:nvPr/>
        </p:nvGraphicFramePr>
        <p:xfrm>
          <a:off x="2690115" y="1242861"/>
          <a:ext cx="3000000" cy="3000000"/>
        </p:xfrm>
        <a:graphic>
          <a:graphicData uri="http://schemas.openxmlformats.org/drawingml/2006/table">
            <a:tbl>
              <a:tblPr>
                <a:noFill/>
                <a:tableStyleId>{CD4640EE-F3C6-4007-9C7F-16F93C33A8DB}</a:tableStyleId>
              </a:tblPr>
              <a:tblGrid>
                <a:gridCol w="1986625"/>
                <a:gridCol w="4304350"/>
              </a:tblGrid>
              <a:tr h="693475">
                <a:tc>
                  <a:txBody>
                    <a:bodyPr/>
                    <a:lstStyle/>
                    <a:p>
                      <a:pPr indent="0" lvl="0" marL="0" marR="0" rtl="0" algn="ctr">
                        <a:lnSpc>
                          <a:spcPct val="115000"/>
                        </a:lnSpc>
                        <a:spcBef>
                          <a:spcPts val="0"/>
                        </a:spcBef>
                        <a:spcAft>
                          <a:spcPts val="0"/>
                        </a:spcAft>
                        <a:buClr>
                          <a:srgbClr val="0000FF"/>
                        </a:buClr>
                        <a:buSzPts val="700"/>
                        <a:buFont typeface="Calibri"/>
                        <a:buNone/>
                      </a:pPr>
                      <a:r>
                        <a:rPr b="1" lang="en" sz="2800" u="none" cap="none" strike="noStrike">
                          <a:solidFill>
                            <a:srgbClr val="0000FF"/>
                          </a:solidFill>
                          <a:latin typeface="Calibri"/>
                          <a:ea typeface="Calibri"/>
                          <a:cs typeface="Calibri"/>
                          <a:sym typeface="Calibri"/>
                        </a:rPr>
                        <a:t>Cost</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350"/>
                        <a:buFont typeface="Arial"/>
                        <a:buNone/>
                      </a:pPr>
                      <a:r>
                        <a:t/>
                      </a:r>
                      <a:endParaRPr sz="1400" u="none" cap="none" strike="noStrike">
                        <a:solidFill>
                          <a:srgbClr val="0000FF"/>
                        </a:solidFill>
                      </a:endParaRPr>
                    </a:p>
                  </a:txBody>
                  <a:tcPr marT="91425" marB="91425" marR="91425" marL="91425"/>
                </a:tc>
              </a:tr>
              <a:tr h="955900">
                <a:tc>
                  <a:txBody>
                    <a:bodyPr/>
                    <a:lstStyle/>
                    <a:p>
                      <a:pPr indent="0" lvl="0" marL="0" marR="0" rtl="0" algn="l">
                        <a:lnSpc>
                          <a:spcPct val="115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$75</a:t>
                      </a:r>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Yearly Registration fee (non-refundable)</a:t>
                      </a:r>
                      <a:endParaRPr/>
                    </a:p>
                  </a:txBody>
                  <a:tcPr marT="91425" marB="91425" marR="91425" marL="91425"/>
                </a:tc>
              </a:tr>
              <a:tr h="684575">
                <a:tc>
                  <a:txBody>
                    <a:bodyPr/>
                    <a:lstStyle/>
                    <a:p>
                      <a:pPr indent="0" lvl="0" marL="0" marR="0" rtl="0" algn="l">
                        <a:lnSpc>
                          <a:spcPct val="115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$475</a:t>
                      </a:r>
                      <a:endParaRPr/>
                    </a:p>
                  </a:txBody>
                  <a:tcPr marT="91425" marB="91425" marR="91425" marL="91425"/>
                </a:tc>
                <a:tc>
                  <a:txBody>
                    <a:bodyPr/>
                    <a:lstStyle/>
                    <a:p>
                      <a:pPr indent="0" lvl="0" marL="0" marR="0" rtl="0" algn="l">
                        <a:lnSpc>
                          <a:spcPct val="115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Per component ($1,900 to total)</a:t>
                      </a:r>
                      <a:endParaRPr/>
                    </a:p>
                  </a:txBody>
                  <a:tcPr marT="91425" marB="91425" marR="91425" marL="91425"/>
                </a:tc>
              </a:tr>
            </a:tbl>
          </a:graphicData>
        </a:graphic>
      </p:graphicFrame>
      <p:pic>
        <p:nvPicPr>
          <p:cNvPr id="143" name="Google Shape;143;p21"/>
          <p:cNvPicPr preferRelativeResize="0"/>
          <p:nvPr/>
        </p:nvPicPr>
        <p:blipFill rotWithShape="1">
          <a:blip r:embed="rId4">
            <a:alphaModFix/>
          </a:blip>
          <a:srcRect b="0" l="0" r="0" t="0"/>
          <a:stretch/>
        </p:blipFill>
        <p:spPr>
          <a:xfrm flipH="1">
            <a:off x="-76212" y="0"/>
            <a:ext cx="3343274" cy="5143499"/>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457200" y="214301"/>
            <a:ext cx="8229600" cy="608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NBPTS Deadlines</a:t>
            </a:r>
            <a:endParaRPr/>
          </a:p>
        </p:txBody>
      </p:sp>
      <p:pic>
        <p:nvPicPr>
          <p:cNvPr id="149" name="Google Shape;149;p22"/>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graphicFrame>
        <p:nvGraphicFramePr>
          <p:cNvPr id="150" name="Google Shape;150;p22"/>
          <p:cNvGraphicFramePr/>
          <p:nvPr/>
        </p:nvGraphicFramePr>
        <p:xfrm>
          <a:off x="528325" y="694075"/>
          <a:ext cx="3000000" cy="3000000"/>
        </p:xfrm>
        <a:graphic>
          <a:graphicData uri="http://schemas.openxmlformats.org/drawingml/2006/table">
            <a:tbl>
              <a:tblPr>
                <a:noFill/>
                <a:tableStyleId>{CD4640EE-F3C6-4007-9C7F-16F93C33A8DB}</a:tableStyleId>
              </a:tblPr>
              <a:tblGrid>
                <a:gridCol w="2692075"/>
                <a:gridCol w="5832800"/>
              </a:tblGrid>
              <a:tr h="456675">
                <a:tc>
                  <a:txBody>
                    <a:bodyPr/>
                    <a:lstStyle/>
                    <a:p>
                      <a:pPr indent="0" lvl="0" marL="0" marR="0" rtl="0" algn="ctr">
                        <a:lnSpc>
                          <a:spcPct val="100000"/>
                        </a:lnSpc>
                        <a:spcBef>
                          <a:spcPts val="0"/>
                        </a:spcBef>
                        <a:spcAft>
                          <a:spcPts val="0"/>
                        </a:spcAft>
                        <a:buClr>
                          <a:srgbClr val="0000FF"/>
                        </a:buClr>
                        <a:buSzPts val="600"/>
                        <a:buFont typeface="Calibri"/>
                        <a:buNone/>
                      </a:pPr>
                      <a:r>
                        <a:rPr b="1" lang="en" sz="2400" u="none" cap="none" strike="noStrike">
                          <a:solidFill>
                            <a:srgbClr val="0000FF"/>
                          </a:solidFill>
                          <a:latin typeface="Calibri"/>
                          <a:ea typeface="Calibri"/>
                          <a:cs typeface="Calibri"/>
                          <a:sym typeface="Calibri"/>
                        </a:rPr>
                        <a:t>Dates</a:t>
                      </a:r>
                      <a:endParaRPr/>
                    </a:p>
                  </a:txBody>
                  <a:tcPr marT="91425" marB="91425" marR="91425" marL="91425">
                    <a:lnL cap="flat" cmpd="sng" w="28575">
                      <a:solidFill>
                        <a:srgbClr val="FFFF00">
                          <a:alpha val="0"/>
                        </a:srgbClr>
                      </a:solidFill>
                      <a:prstDash val="solid"/>
                      <a:round/>
                      <a:headEnd len="sm" w="sm" type="none"/>
                      <a:tailEnd len="sm" w="sm" type="none"/>
                    </a:lnL>
                    <a:lnR cap="flat" cmpd="sng" w="28575">
                      <a:solidFill>
                        <a:srgbClr val="FFFF00">
                          <a:alpha val="0"/>
                        </a:srgbClr>
                      </a:solidFill>
                      <a:prstDash val="solid"/>
                      <a:round/>
                      <a:headEnd len="sm" w="sm" type="none"/>
                      <a:tailEnd len="sm" w="sm" type="none"/>
                    </a:lnR>
                    <a:lnT cap="flat" cmpd="sng" w="28575">
                      <a:solidFill>
                        <a:srgbClr val="FFFF00">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FF"/>
                        </a:buClr>
                        <a:buSzPts val="600"/>
                        <a:buFont typeface="Calibri"/>
                        <a:buNone/>
                      </a:pPr>
                      <a:r>
                        <a:rPr b="1" lang="en" sz="2400" u="none" cap="none" strike="noStrike">
                          <a:solidFill>
                            <a:srgbClr val="0000FF"/>
                          </a:solidFill>
                          <a:latin typeface="Calibri"/>
                          <a:ea typeface="Calibri"/>
                          <a:cs typeface="Calibri"/>
                          <a:sym typeface="Calibri"/>
                        </a:rPr>
                        <a:t>Actions</a:t>
                      </a:r>
                      <a:endParaRPr/>
                    </a:p>
                  </a:txBody>
                  <a:tcPr marT="91425" marB="91425" marR="91425" marL="91425">
                    <a:lnL cap="flat" cmpd="sng" w="28575">
                      <a:solidFill>
                        <a:srgbClr val="FFFF00">
                          <a:alpha val="0"/>
                        </a:srgbClr>
                      </a:solidFill>
                      <a:prstDash val="solid"/>
                      <a:round/>
                      <a:headEnd len="sm" w="sm" type="none"/>
                      <a:tailEnd len="sm" w="sm" type="none"/>
                    </a:lnL>
                    <a:lnR cap="flat" cmpd="sng" w="28575">
                      <a:solidFill>
                        <a:srgbClr val="FFFF00">
                          <a:alpha val="0"/>
                        </a:srgbClr>
                      </a:solidFill>
                      <a:prstDash val="solid"/>
                      <a:round/>
                      <a:headEnd len="sm" w="sm" type="none"/>
                      <a:tailEnd len="sm" w="sm" type="none"/>
                    </a:lnR>
                    <a:lnT cap="flat" cmpd="sng" w="28575">
                      <a:solidFill>
                        <a:srgbClr val="FFFF00">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r>
              <a:tr h="622600">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Now –</a:t>
                      </a:r>
                      <a:r>
                        <a:rPr lang="en" sz="2400">
                          <a:latin typeface="Calibri"/>
                          <a:ea typeface="Calibri"/>
                          <a:cs typeface="Calibri"/>
                          <a:sym typeface="Calibri"/>
                        </a:rPr>
                        <a:t>Feb.</a:t>
                      </a:r>
                      <a:r>
                        <a:rPr lang="en" sz="2400" u="none" cap="none" strike="noStrike">
                          <a:latin typeface="Calibri"/>
                          <a:ea typeface="Calibri"/>
                          <a:cs typeface="Calibri"/>
                          <a:sym typeface="Calibri"/>
                        </a:rPr>
                        <a:t> </a:t>
                      </a:r>
                      <a:r>
                        <a:rPr lang="en" sz="2400">
                          <a:latin typeface="Calibri"/>
                          <a:ea typeface="Calibri"/>
                          <a:cs typeface="Calibri"/>
                          <a:sym typeface="Calibri"/>
                        </a:rPr>
                        <a:t>28th</a:t>
                      </a:r>
                      <a:endParaRPr sz="2400" u="none" cap="none" strike="noStrike">
                        <a:latin typeface="Calibri"/>
                        <a:ea typeface="Calibri"/>
                        <a:cs typeface="Calibri"/>
                        <a:sym typeface="Calibri"/>
                      </a:endParaRPr>
                    </a:p>
                  </a:txBody>
                  <a:tcPr marT="91425" marB="91425" marR="91425" marL="91425">
                    <a:lnT cap="flat" cmpd="sng" w="28575">
                      <a:solidFill>
                        <a:srgbClr val="000000"/>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Purchase</a:t>
                      </a:r>
                      <a:r>
                        <a:rPr lang="en" sz="2400" u="none" cap="none" strike="noStrike">
                          <a:latin typeface="Calibri"/>
                          <a:ea typeface="Calibri"/>
                          <a:cs typeface="Calibri"/>
                          <a:sym typeface="Calibri"/>
                        </a:rPr>
                        <a:t> components </a:t>
                      </a:r>
                      <a:r>
                        <a:rPr lang="en" sz="2400" u="none" cap="none" strike="noStrike">
                          <a:latin typeface="Calibri"/>
                          <a:ea typeface="Calibri"/>
                          <a:cs typeface="Calibri"/>
                          <a:sym typeface="Calibri"/>
                        </a:rPr>
                        <a:t>at boardcertifiedteachers.org</a:t>
                      </a:r>
                      <a:endParaRPr sz="24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00"/>
                        <a:buFont typeface="Calibri"/>
                        <a:buNone/>
                      </a:pPr>
                      <a:r>
                        <a:rPr lang="en" sz="2400" u="none" cap="none" strike="noStrike">
                          <a:solidFill>
                            <a:srgbClr val="0000FF"/>
                          </a:solidFill>
                          <a:latin typeface="Calibri"/>
                          <a:ea typeface="Calibri"/>
                          <a:cs typeface="Calibri"/>
                          <a:sym typeface="Calibri"/>
                        </a:rPr>
                        <a:t>(Please note the NYS Albert Shanker Grant deadline is aligned w/</a:t>
                      </a:r>
                      <a:r>
                        <a:rPr lang="en" sz="2400" u="none" cap="none" strike="noStrike">
                          <a:solidFill>
                            <a:srgbClr val="0000FF"/>
                          </a:solidFill>
                          <a:latin typeface="Calibri"/>
                          <a:ea typeface="Calibri"/>
                          <a:cs typeface="Calibri"/>
                          <a:sym typeface="Calibri"/>
                        </a:rPr>
                        <a:t> NBPT</a:t>
                      </a:r>
                      <a:r>
                        <a:rPr lang="en" sz="2400">
                          <a:solidFill>
                            <a:srgbClr val="0000FF"/>
                          </a:solidFill>
                          <a:latin typeface="Calibri"/>
                          <a:ea typeface="Calibri"/>
                          <a:cs typeface="Calibri"/>
                          <a:sym typeface="Calibri"/>
                        </a:rPr>
                        <a:t>S</a:t>
                      </a:r>
                      <a:r>
                        <a:rPr b="1" lang="en" sz="2400" u="none" cap="none" strike="noStrike">
                          <a:solidFill>
                            <a:srgbClr val="0000FF"/>
                          </a:solidFill>
                          <a:latin typeface="Calibri"/>
                          <a:ea typeface="Calibri"/>
                          <a:cs typeface="Calibri"/>
                          <a:sym typeface="Calibri"/>
                        </a:rPr>
                        <a:t>)</a:t>
                      </a:r>
                      <a:endParaRPr sz="2400" u="none" cap="none" strike="noStrike">
                        <a:solidFill>
                          <a:srgbClr val="0000FF"/>
                        </a:solidFill>
                        <a:latin typeface="Calibri"/>
                        <a:ea typeface="Calibri"/>
                        <a:cs typeface="Calibri"/>
                        <a:sym typeface="Calibri"/>
                      </a:endParaRPr>
                    </a:p>
                  </a:txBody>
                  <a:tcPr marT="91425" marB="91425" marR="91425" marL="91425">
                    <a:lnT cap="flat" cmpd="sng" w="28575">
                      <a:solidFill>
                        <a:srgbClr val="000000"/>
                      </a:solidFill>
                      <a:prstDash val="solid"/>
                      <a:round/>
                      <a:headEnd len="sm" w="sm" type="none"/>
                      <a:tailEnd len="sm" w="sm" type="none"/>
                    </a:lnT>
                  </a:tcPr>
                </a:tc>
              </a:tr>
              <a:tr h="622600">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April 1-May 15</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Submit ePortfolio - Component 2,</a:t>
                      </a:r>
                      <a:r>
                        <a:rPr lang="en" sz="2400" u="none" cap="none" strike="noStrike">
                          <a:latin typeface="Calibri"/>
                          <a:ea typeface="Calibri"/>
                          <a:cs typeface="Calibri"/>
                          <a:sym typeface="Calibri"/>
                        </a:rPr>
                        <a:t> 3 and/or 4</a:t>
                      </a:r>
                      <a:endParaRPr sz="2400" u="none" cap="none" strike="noStrike">
                        <a:latin typeface="Calibri"/>
                        <a:ea typeface="Calibri"/>
                        <a:cs typeface="Calibri"/>
                        <a:sym typeface="Calibri"/>
                      </a:endParaRPr>
                    </a:p>
                  </a:txBody>
                  <a:tcPr marT="91425" marB="91425" marR="91425" marL="91425"/>
                </a:tc>
              </a:tr>
              <a:tr h="866775">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April</a:t>
                      </a:r>
                      <a:r>
                        <a:rPr lang="en" sz="2400" u="none" cap="none" strike="noStrike">
                          <a:latin typeface="Calibri"/>
                          <a:ea typeface="Calibri"/>
                          <a:cs typeface="Calibri"/>
                          <a:sym typeface="Calibri"/>
                        </a:rPr>
                        <a:t> -</a:t>
                      </a:r>
                      <a:r>
                        <a:rPr lang="en" sz="2400" u="none" cap="none" strike="noStrike">
                          <a:latin typeface="Calibri"/>
                          <a:ea typeface="Calibri"/>
                          <a:cs typeface="Calibri"/>
                          <a:sym typeface="Calibri"/>
                        </a:rPr>
                        <a:t>June 15</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600"/>
                        <a:buFont typeface="Calibri"/>
                        <a:buNone/>
                      </a:pPr>
                      <a:r>
                        <a:rPr lang="en" sz="2400" u="none" cap="none" strike="noStrike">
                          <a:latin typeface="Calibri"/>
                          <a:ea typeface="Calibri"/>
                          <a:cs typeface="Calibri"/>
                          <a:sym typeface="Calibri"/>
                        </a:rPr>
                        <a:t>Complete Component 1 Testing Window</a:t>
                      </a:r>
                      <a:endParaRPr/>
                    </a:p>
                  </a:txBody>
                  <a:tcPr marT="91425" marB="91425" marR="91425" marL="91425"/>
                </a:tc>
              </a:tr>
            </a:tbl>
          </a:graphicData>
        </a:graphic>
      </p:graphicFrame>
      <p:pic>
        <p:nvPicPr>
          <p:cNvPr id="151" name="Google Shape;151;p22"/>
          <p:cNvPicPr preferRelativeResize="0"/>
          <p:nvPr/>
        </p:nvPicPr>
        <p:blipFill rotWithShape="1">
          <a:blip r:embed="rId4">
            <a:alphaModFix/>
          </a:blip>
          <a:srcRect b="10935" l="0" r="0" t="0"/>
          <a:stretch/>
        </p:blipFill>
        <p:spPr>
          <a:xfrm>
            <a:off x="598925" y="1658475"/>
            <a:ext cx="2354700" cy="1310698"/>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457200" y="204900"/>
            <a:ext cx="8229600" cy="696299"/>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Personalize your timeline</a:t>
            </a:r>
            <a:endParaRPr/>
          </a:p>
        </p:txBody>
      </p:sp>
      <p:pic>
        <p:nvPicPr>
          <p:cNvPr id="157" name="Google Shape;157;p23"/>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pic>
        <p:nvPicPr>
          <p:cNvPr id="158" name="Google Shape;158;p23"/>
          <p:cNvPicPr preferRelativeResize="0"/>
          <p:nvPr/>
        </p:nvPicPr>
        <p:blipFill rotWithShape="1">
          <a:blip r:embed="rId4">
            <a:alphaModFix/>
          </a:blip>
          <a:srcRect b="0" l="0" r="0" t="0"/>
          <a:stretch/>
        </p:blipFill>
        <p:spPr>
          <a:xfrm>
            <a:off x="4189673" y="2049075"/>
            <a:ext cx="4715299" cy="3094424"/>
          </a:xfrm>
          <a:prstGeom prst="rect">
            <a:avLst/>
          </a:prstGeom>
          <a:noFill/>
          <a:ln>
            <a:noFill/>
          </a:ln>
        </p:spPr>
      </p:pic>
      <p:sp>
        <p:nvSpPr>
          <p:cNvPr id="159" name="Google Shape;159;p23"/>
          <p:cNvSpPr txBox="1"/>
          <p:nvPr/>
        </p:nvSpPr>
        <p:spPr>
          <a:xfrm>
            <a:off x="580575" y="832675"/>
            <a:ext cx="8324400" cy="3000000"/>
          </a:xfrm>
          <a:prstGeom prst="rect">
            <a:avLst/>
          </a:prstGeom>
          <a:noFill/>
          <a:ln>
            <a:noFill/>
          </a:ln>
        </p:spPr>
        <p:txBody>
          <a:bodyPr anchorCtr="0" anchor="ctr" bIns="91425" lIns="91425" spcFirstLastPara="1" rIns="91425" wrap="square" tIns="91425">
            <a:noAutofit/>
          </a:bodyPr>
          <a:lstStyle/>
          <a:p>
            <a:pPr indent="-393700" lvl="0" marL="457200" marR="0" rtl="0" algn="l">
              <a:lnSpc>
                <a:spcPct val="115000"/>
              </a:lnSpc>
              <a:spcBef>
                <a:spcPts val="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You may take one or more components per year.</a:t>
            </a:r>
            <a:endParaRPr/>
          </a:p>
          <a:p>
            <a:pPr indent="-393700" lvl="0" marL="457200" marR="0" rtl="0" algn="l">
              <a:lnSpc>
                <a:spcPct val="115000"/>
              </a:lnSpc>
              <a:spcBef>
                <a:spcPts val="6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You must attempt each of the four components within a 3-year period.</a:t>
            </a:r>
            <a:endParaRPr/>
          </a:p>
          <a:p>
            <a:pPr indent="-393700" lvl="0" marL="457200" marR="0" rtl="0" algn="l">
              <a:lnSpc>
                <a:spcPct val="115000"/>
              </a:lnSpc>
              <a:spcBef>
                <a:spcPts val="6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After each initial attempt of a component, you will have 2 opportunities to retake.</a:t>
            </a:r>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The Process</a:t>
            </a:r>
            <a:endParaRPr/>
          </a:p>
        </p:txBody>
      </p:sp>
      <p:pic>
        <p:nvPicPr>
          <p:cNvPr id="165" name="Google Shape;165;p24"/>
          <p:cNvPicPr preferRelativeResize="0"/>
          <p:nvPr/>
        </p:nvPicPr>
        <p:blipFill rotWithShape="1">
          <a:blip r:embed="rId3">
            <a:alphaModFix/>
          </a:blip>
          <a:srcRect b="0" l="993" r="2574" t="5767"/>
          <a:stretch/>
        </p:blipFill>
        <p:spPr>
          <a:xfrm>
            <a:off x="227925" y="3143050"/>
            <a:ext cx="8688149" cy="1329575"/>
          </a:xfrm>
          <a:prstGeom prst="rect">
            <a:avLst/>
          </a:prstGeom>
          <a:noFill/>
          <a:ln>
            <a:noFill/>
          </a:ln>
        </p:spPr>
      </p:pic>
      <p:pic>
        <p:nvPicPr>
          <p:cNvPr id="166" name="Google Shape;166;p24"/>
          <p:cNvPicPr preferRelativeResize="0"/>
          <p:nvPr/>
        </p:nvPicPr>
        <p:blipFill rotWithShape="1">
          <a:blip r:embed="rId4">
            <a:alphaModFix/>
          </a:blip>
          <a:srcRect b="0" l="0" r="0" t="0"/>
          <a:stretch/>
        </p:blipFill>
        <p:spPr>
          <a:xfrm>
            <a:off x="457200" y="572841"/>
            <a:ext cx="8229598" cy="2937367"/>
          </a:xfrm>
          <a:prstGeom prst="rect">
            <a:avLst/>
          </a:prstGeom>
          <a:noFill/>
          <a:ln>
            <a:noFill/>
          </a:ln>
        </p:spPr>
      </p:pic>
      <p:pic>
        <p:nvPicPr>
          <p:cNvPr id="167" name="Google Shape;167;p24"/>
          <p:cNvPicPr preferRelativeResize="0"/>
          <p:nvPr/>
        </p:nvPicPr>
        <p:blipFill rotWithShape="1">
          <a:blip r:embed="rId5">
            <a:alphaModFix/>
          </a:blip>
          <a:srcRect b="0" l="0" r="0" t="0"/>
          <a:stretch/>
        </p:blipFill>
        <p:spPr>
          <a:xfrm>
            <a:off x="3854623" y="4736523"/>
            <a:ext cx="2207098" cy="320775"/>
          </a:xfrm>
          <a:prstGeom prst="rect">
            <a:avLst/>
          </a:prstGeom>
          <a:noFill/>
          <a:ln>
            <a:noFill/>
          </a:ln>
        </p:spPr>
      </p:pic>
      <p:sp>
        <p:nvSpPr>
          <p:cNvPr id="168" name="Google Shape;168;p24"/>
          <p:cNvSpPr txBox="1"/>
          <p:nvPr/>
        </p:nvSpPr>
        <p:spPr>
          <a:xfrm>
            <a:off x="2386550" y="3441300"/>
            <a:ext cx="437999" cy="277198"/>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4"/>
          <p:cNvSpPr txBox="1"/>
          <p:nvPr/>
        </p:nvSpPr>
        <p:spPr>
          <a:xfrm>
            <a:off x="6955950" y="2042300"/>
            <a:ext cx="1611599" cy="1329598"/>
          </a:xfrm>
          <a:prstGeom prst="rect">
            <a:avLst/>
          </a:prstGeom>
          <a:solidFill>
            <a:srgbClr val="FFFFFF"/>
          </a:solid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Component 2 and/or 3 by May 15th.</a:t>
            </a:r>
            <a:endParaRPr/>
          </a:p>
          <a:p>
            <a:pPr indent="-317500" lvl="0" marL="457200" marR="0" rtl="0" algn="l">
              <a:lnSpc>
                <a:spcPct val="100000"/>
              </a:lnSpc>
              <a:spcBef>
                <a:spcPts val="0"/>
              </a:spcBef>
              <a:spcAft>
                <a:spcPts val="0"/>
              </a:spcAft>
              <a:buClr>
                <a:srgbClr val="000000"/>
              </a:buClr>
              <a:buSzPts val="1400"/>
              <a:buFont typeface="Calibri"/>
              <a:buChar char="●"/>
            </a:pPr>
            <a:r>
              <a:rPr b="0" i="0" lang="en" sz="1400" u="none" cap="none" strike="noStrike">
                <a:solidFill>
                  <a:srgbClr val="000000"/>
                </a:solidFill>
                <a:latin typeface="Calibri"/>
                <a:ea typeface="Calibri"/>
                <a:cs typeface="Calibri"/>
                <a:sym typeface="Calibri"/>
              </a:rPr>
              <a:t>Component 1 by June 15th.</a:t>
            </a:r>
            <a:endParaRPr/>
          </a:p>
        </p:txBody>
      </p:sp>
      <p:sp>
        <p:nvSpPr>
          <p:cNvPr id="170" name="Google Shape;170;p24"/>
          <p:cNvSpPr txBox="1"/>
          <p:nvPr/>
        </p:nvSpPr>
        <p:spPr>
          <a:xfrm>
            <a:off x="2901975" y="2180500"/>
            <a:ext cx="1289698" cy="1043998"/>
          </a:xfrm>
          <a:prstGeom prst="rect">
            <a:avLst/>
          </a:prstGeom>
          <a:solidFill>
            <a:srgbClr val="FFFFFF"/>
          </a:solid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Read</a:t>
            </a:r>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Plan</a:t>
            </a:r>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Create</a:t>
            </a:r>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Video</a:t>
            </a:r>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The Research</a:t>
            </a:r>
            <a:endParaRPr/>
          </a:p>
        </p:txBody>
      </p:sp>
      <p:pic>
        <p:nvPicPr>
          <p:cNvPr id="176" name="Google Shape;176;p25"/>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177" name="Google Shape;177;p25"/>
          <p:cNvSpPr txBox="1"/>
          <p:nvPr/>
        </p:nvSpPr>
        <p:spPr>
          <a:xfrm>
            <a:off x="581000" y="1108375"/>
            <a:ext cx="7270500" cy="3244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800"/>
              <a:buFont typeface="Arial"/>
              <a:buNone/>
            </a:pPr>
            <a:r>
              <a:rPr b="0" i="0" lang="en" sz="3200" u="none" cap="none" strike="noStrike">
                <a:solidFill>
                  <a:schemeClr val="dk1"/>
                </a:solidFill>
                <a:latin typeface="Calibri"/>
                <a:ea typeface="Calibri"/>
                <a:cs typeface="Calibri"/>
                <a:sym typeface="Calibri"/>
              </a:rPr>
              <a:t>  	</a:t>
            </a:r>
            <a:r>
              <a:rPr b="0" i="0" lang="en" sz="2000" u="none" cap="none" strike="noStrike">
                <a:solidFill>
                  <a:schemeClr val="dk1"/>
                </a:solidFill>
                <a:latin typeface="Calibri"/>
                <a:ea typeface="Calibri"/>
                <a:cs typeface="Calibri"/>
                <a:sym typeface="Calibri"/>
              </a:rPr>
              <a:t>Most recently, a</a:t>
            </a:r>
            <a:r>
              <a:rPr b="0" i="0" lang="en" sz="2000" u="sng" cap="none" strike="noStrike">
                <a:solidFill>
                  <a:schemeClr val="hlink"/>
                </a:solidFill>
                <a:latin typeface="Calibri"/>
                <a:ea typeface="Calibri"/>
                <a:cs typeface="Calibri"/>
                <a:sym typeface="Calibri"/>
                <a:hlinkClick r:id="rId4"/>
              </a:rPr>
              <a:t> 2012 study</a:t>
            </a:r>
            <a:r>
              <a:rPr b="0" i="0" lang="en" sz="2000" u="none" cap="none" strike="noStrike">
                <a:solidFill>
                  <a:schemeClr val="dk1"/>
                </a:solidFill>
                <a:latin typeface="Calibri"/>
                <a:ea typeface="Calibri"/>
                <a:cs typeface="Calibri"/>
                <a:sym typeface="Calibri"/>
              </a:rPr>
              <a:t> by Harvard University’s Strategic Data Project found that students of NBCTs in the Los Angeles Unified School District made learning gains equivalent to an additional two months of instruction in math and one month in English Language Arts.</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457200" y="359497"/>
            <a:ext cx="8229600" cy="623426"/>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Support for Participants</a:t>
            </a:r>
            <a:endParaRPr/>
          </a:p>
        </p:txBody>
      </p:sp>
      <p:pic>
        <p:nvPicPr>
          <p:cNvPr id="183" name="Google Shape;183;p26"/>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graphicFrame>
        <p:nvGraphicFramePr>
          <p:cNvPr id="184" name="Google Shape;184;p26"/>
          <p:cNvGraphicFramePr/>
          <p:nvPr/>
        </p:nvGraphicFramePr>
        <p:xfrm>
          <a:off x="952500" y="982925"/>
          <a:ext cx="3000000" cy="3000000"/>
        </p:xfrm>
        <a:graphic>
          <a:graphicData uri="http://schemas.openxmlformats.org/drawingml/2006/table">
            <a:tbl>
              <a:tblPr>
                <a:noFill/>
                <a:tableStyleId>{8FA2303C-793B-4A30-B5D6-4058C53F64AB}</a:tableStyleId>
              </a:tblPr>
              <a:tblGrid>
                <a:gridCol w="3619500"/>
                <a:gridCol w="3619500"/>
              </a:tblGrid>
              <a:tr h="439425">
                <a:tc>
                  <a:txBody>
                    <a:bodyPr/>
                    <a:lstStyle/>
                    <a:p>
                      <a:pPr indent="0" lvl="0" marL="0" marR="0" rtl="0" algn="l">
                        <a:lnSpc>
                          <a:spcPct val="100000"/>
                        </a:lnSpc>
                        <a:spcBef>
                          <a:spcPts val="0"/>
                        </a:spcBef>
                        <a:spcAft>
                          <a:spcPts val="0"/>
                        </a:spcAft>
                        <a:buClr>
                          <a:schemeClr val="dk1"/>
                        </a:buClr>
                        <a:buSzPts val="2400"/>
                        <a:buFont typeface="Arial"/>
                        <a:buNone/>
                      </a:pPr>
                      <a:r>
                        <a:rPr b="1" baseline="30000" lang="en" sz="3000" u="none" cap="none" strike="noStrike">
                          <a:solidFill>
                            <a:schemeClr val="dk1"/>
                          </a:solidFill>
                        </a:rPr>
                        <a:t>Support Groups/Cohort</a:t>
                      </a:r>
                      <a:endParaRPr sz="3000"/>
                    </a:p>
                  </a:txBody>
                  <a:tcPr marT="91425" marB="91425" marR="91425" marL="91425">
                    <a:solidFill>
                      <a:srgbClr val="C9DAF8"/>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baseline="30000" lang="en" sz="3000" u="none" cap="none" strike="noStrike">
                          <a:solidFill>
                            <a:schemeClr val="dk1"/>
                          </a:solidFill>
                        </a:rPr>
                        <a:t>District Support May </a:t>
                      </a:r>
                      <a:r>
                        <a:rPr b="1" baseline="30000" lang="en" sz="3000">
                          <a:solidFill>
                            <a:schemeClr val="dk1"/>
                          </a:solidFill>
                        </a:rPr>
                        <a:t>Include</a:t>
                      </a:r>
                      <a:endParaRPr sz="3000"/>
                    </a:p>
                  </a:txBody>
                  <a:tcPr marT="91425" marB="91425" marR="91425" marL="91425">
                    <a:solidFill>
                      <a:srgbClr val="C9DAF8"/>
                    </a:solidFill>
                  </a:tcPr>
                </a:tc>
              </a:tr>
              <a:tr h="1792175">
                <a:tc>
                  <a:txBody>
                    <a:bodyPr/>
                    <a:lstStyle/>
                    <a:p>
                      <a:pPr indent="0" lvl="0" marL="0" marR="0" rtl="0" algn="l">
                        <a:lnSpc>
                          <a:spcPct val="100000"/>
                        </a:lnSpc>
                        <a:spcBef>
                          <a:spcPts val="0"/>
                        </a:spcBef>
                        <a:spcAft>
                          <a:spcPts val="0"/>
                        </a:spcAft>
                        <a:buNone/>
                      </a:pPr>
                      <a:r>
                        <a:rPr baseline="30000" lang="en" sz="2400">
                          <a:solidFill>
                            <a:schemeClr val="dk1"/>
                          </a:solidFill>
                          <a:latin typeface="Calibri"/>
                          <a:ea typeface="Calibri"/>
                          <a:cs typeface="Calibri"/>
                          <a:sym typeface="Calibri"/>
                        </a:rPr>
                        <a:t>NYS </a:t>
                      </a:r>
                      <a:r>
                        <a:rPr baseline="30000" lang="en" sz="2400" u="none" cap="none" strike="noStrike">
                          <a:solidFill>
                            <a:schemeClr val="dk1"/>
                          </a:solidFill>
                          <a:latin typeface="Calibri"/>
                          <a:ea typeface="Calibri"/>
                          <a:cs typeface="Calibri"/>
                          <a:sym typeface="Calibri"/>
                        </a:rPr>
                        <a:t>Teacher Centers</a:t>
                      </a:r>
                      <a:endParaRPr sz="2400">
                        <a:latin typeface="Calibri"/>
                        <a:ea typeface="Calibri"/>
                        <a:cs typeface="Calibri"/>
                        <a:sym typeface="Calibri"/>
                      </a:endParaRPr>
                    </a:p>
                    <a:p>
                      <a:pPr indent="0" lvl="0" marL="0" marR="0" rtl="0" algn="l">
                        <a:lnSpc>
                          <a:spcPct val="100000"/>
                        </a:lnSpc>
                        <a:spcBef>
                          <a:spcPts val="1600"/>
                        </a:spcBef>
                        <a:spcAft>
                          <a:spcPts val="0"/>
                        </a:spcAft>
                        <a:buNone/>
                      </a:pPr>
                      <a:r>
                        <a:rPr baseline="30000" lang="en" sz="2400" u="none" cap="none" strike="noStrike">
                          <a:solidFill>
                            <a:schemeClr val="dk1"/>
                          </a:solidFill>
                          <a:latin typeface="Calibri"/>
                          <a:ea typeface="Calibri"/>
                          <a:cs typeface="Calibri"/>
                          <a:sym typeface="Calibri"/>
                        </a:rPr>
                        <a:t>District-based</a:t>
                      </a:r>
                      <a:endParaRPr sz="2400">
                        <a:latin typeface="Calibri"/>
                        <a:ea typeface="Calibri"/>
                        <a:cs typeface="Calibri"/>
                        <a:sym typeface="Calibri"/>
                      </a:endParaRPr>
                    </a:p>
                    <a:p>
                      <a:pPr indent="0" lvl="0" marL="0" marR="0" rtl="0" algn="l">
                        <a:lnSpc>
                          <a:spcPct val="100000"/>
                        </a:lnSpc>
                        <a:spcBef>
                          <a:spcPts val="1600"/>
                        </a:spcBef>
                        <a:spcAft>
                          <a:spcPts val="0"/>
                        </a:spcAft>
                        <a:buNone/>
                      </a:pPr>
                      <a:r>
                        <a:rPr baseline="30000" lang="en" sz="2400" u="none" cap="none" strike="noStrike">
                          <a:solidFill>
                            <a:schemeClr val="dk1"/>
                          </a:solidFill>
                          <a:latin typeface="Calibri"/>
                          <a:ea typeface="Calibri"/>
                          <a:cs typeface="Calibri"/>
                          <a:sym typeface="Calibri"/>
                        </a:rPr>
                        <a:t>NYSUT Education and Learning Trust (ELT)/G</a:t>
                      </a:r>
                      <a:r>
                        <a:rPr baseline="30000" lang="en" sz="2400">
                          <a:solidFill>
                            <a:schemeClr val="dk1"/>
                          </a:solidFill>
                          <a:latin typeface="Calibri"/>
                          <a:ea typeface="Calibri"/>
                          <a:cs typeface="Calibri"/>
                          <a:sym typeface="Calibri"/>
                        </a:rPr>
                        <a:t>raduate Courses</a:t>
                      </a:r>
                      <a:endParaRPr sz="2400">
                        <a:latin typeface="Calibri"/>
                        <a:ea typeface="Calibri"/>
                        <a:cs typeface="Calibri"/>
                        <a:sym typeface="Calibri"/>
                      </a:endParaRPr>
                    </a:p>
                    <a:p>
                      <a:pPr indent="0" lvl="0" marL="0" marR="0" rtl="0" algn="l">
                        <a:lnSpc>
                          <a:spcPct val="100000"/>
                        </a:lnSpc>
                        <a:spcBef>
                          <a:spcPts val="1600"/>
                        </a:spcBef>
                        <a:spcAft>
                          <a:spcPts val="0"/>
                        </a:spcAft>
                        <a:buNone/>
                      </a:pPr>
                      <a:r>
                        <a:rPr baseline="30000" lang="en" sz="2400" u="none" cap="none" strike="noStrike">
                          <a:solidFill>
                            <a:schemeClr val="dk1"/>
                          </a:solidFill>
                          <a:latin typeface="Calibri"/>
                          <a:ea typeface="Calibri"/>
                          <a:cs typeface="Calibri"/>
                          <a:sym typeface="Calibri"/>
                        </a:rPr>
                        <a:t>Universities/Colleges</a:t>
                      </a:r>
                      <a:endParaRPr sz="2400">
                        <a:latin typeface="Calibri"/>
                        <a:ea typeface="Calibri"/>
                        <a:cs typeface="Calibri"/>
                        <a:sym typeface="Calibri"/>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2400"/>
                        <a:buFont typeface="Arial"/>
                        <a:buNone/>
                      </a:pPr>
                      <a:r>
                        <a:rPr baseline="30000" lang="en" sz="2400">
                          <a:solidFill>
                            <a:schemeClr val="dk1"/>
                          </a:solidFill>
                          <a:latin typeface="Calibri"/>
                          <a:ea typeface="Calibri"/>
                          <a:cs typeface="Calibri"/>
                          <a:sym typeface="Calibri"/>
                        </a:rPr>
                        <a:t>R</a:t>
                      </a:r>
                      <a:r>
                        <a:rPr baseline="30000" lang="en" sz="2400">
                          <a:solidFill>
                            <a:schemeClr val="dk1"/>
                          </a:solidFill>
                          <a:latin typeface="Calibri"/>
                          <a:ea typeface="Calibri"/>
                          <a:cs typeface="Calibri"/>
                          <a:sym typeface="Calibri"/>
                        </a:rPr>
                        <a:t>elease </a:t>
                      </a:r>
                      <a:r>
                        <a:rPr baseline="30000" lang="en" sz="2400" u="none" cap="none" strike="noStrike">
                          <a:solidFill>
                            <a:schemeClr val="dk1"/>
                          </a:solidFill>
                          <a:latin typeface="Calibri"/>
                          <a:ea typeface="Calibri"/>
                          <a:cs typeface="Calibri"/>
                          <a:sym typeface="Calibri"/>
                        </a:rPr>
                        <a:t>Time</a:t>
                      </a:r>
                      <a:br>
                        <a:rPr lang="en" sz="2400" u="none" cap="none" strike="noStrike">
                          <a:solidFill>
                            <a:schemeClr val="dk1"/>
                          </a:solidFill>
                          <a:latin typeface="Calibri"/>
                          <a:ea typeface="Calibri"/>
                          <a:cs typeface="Calibri"/>
                          <a:sym typeface="Calibri"/>
                        </a:rPr>
                      </a:br>
                      <a:r>
                        <a:rPr baseline="30000" lang="en" sz="2400" u="none" cap="none" strike="noStrike">
                          <a:solidFill>
                            <a:schemeClr val="dk1"/>
                          </a:solidFill>
                          <a:latin typeface="Calibri"/>
                          <a:ea typeface="Calibri"/>
                          <a:cs typeface="Calibri"/>
                          <a:sym typeface="Calibri"/>
                        </a:rPr>
                        <a:t>Administrator Support and Awareness</a:t>
                      </a:r>
                      <a:br>
                        <a:rPr lang="en" sz="2400" u="none" cap="none" strike="noStrike">
                          <a:solidFill>
                            <a:schemeClr val="dk1"/>
                          </a:solidFill>
                          <a:latin typeface="Calibri"/>
                          <a:ea typeface="Calibri"/>
                          <a:cs typeface="Calibri"/>
                          <a:sym typeface="Calibri"/>
                        </a:rPr>
                      </a:br>
                      <a:r>
                        <a:rPr baseline="30000" lang="en" sz="2400" u="none" cap="none" strike="noStrike">
                          <a:solidFill>
                            <a:schemeClr val="dk1"/>
                          </a:solidFill>
                          <a:latin typeface="Calibri"/>
                          <a:ea typeface="Calibri"/>
                          <a:cs typeface="Calibri"/>
                          <a:sym typeface="Calibri"/>
                        </a:rPr>
                        <a:t>Materials/ technology/copying</a:t>
                      </a:r>
                      <a:br>
                        <a:rPr lang="en" sz="2400" u="none" cap="none" strike="noStrike">
                          <a:solidFill>
                            <a:schemeClr val="dk1"/>
                          </a:solidFill>
                          <a:latin typeface="Calibri"/>
                          <a:ea typeface="Calibri"/>
                          <a:cs typeface="Calibri"/>
                          <a:sym typeface="Calibri"/>
                        </a:rPr>
                      </a:br>
                      <a:r>
                        <a:rPr baseline="30000" lang="en" sz="2400" u="none" cap="none" strike="noStrike">
                          <a:solidFill>
                            <a:schemeClr val="dk1"/>
                          </a:solidFill>
                          <a:latin typeface="Calibri"/>
                          <a:ea typeface="Calibri"/>
                          <a:cs typeface="Calibri"/>
                          <a:sym typeface="Calibri"/>
                        </a:rPr>
                        <a:t>Professional Development hours/time</a:t>
                      </a:r>
                      <a:endParaRPr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rPr baseline="30000" lang="en" sz="2400">
                          <a:solidFill>
                            <a:schemeClr val="dk1"/>
                          </a:solidFill>
                          <a:latin typeface="Calibri"/>
                          <a:ea typeface="Calibri"/>
                          <a:cs typeface="Calibri"/>
                          <a:sym typeface="Calibri"/>
                        </a:rPr>
                        <a:t>Trained Facilitator </a:t>
                      </a:r>
                      <a:endParaRPr baseline="3000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rPr baseline="30000" lang="en" sz="2400">
                          <a:solidFill>
                            <a:schemeClr val="dk1"/>
                          </a:solidFill>
                          <a:latin typeface="Calibri"/>
                          <a:ea typeface="Calibri"/>
                          <a:cs typeface="Calibri"/>
                          <a:sym typeface="Calibri"/>
                        </a:rPr>
                        <a:t>Financial Support for:</a:t>
                      </a:r>
                      <a:endParaRPr baseline="3000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rPr baseline="30000" lang="en" sz="2400">
                          <a:solidFill>
                            <a:schemeClr val="dk1"/>
                          </a:solidFill>
                          <a:latin typeface="Calibri"/>
                          <a:ea typeface="Calibri"/>
                          <a:cs typeface="Calibri"/>
                          <a:sym typeface="Calibri"/>
                        </a:rPr>
                        <a:t>       achieving and/or graduate credit</a:t>
                      </a:r>
                      <a:endParaRPr baseline="3000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rPr baseline="30000" lang="en" sz="2400">
                          <a:solidFill>
                            <a:schemeClr val="dk1"/>
                          </a:solidFill>
                          <a:latin typeface="Calibri"/>
                          <a:ea typeface="Calibri"/>
                          <a:cs typeface="Calibri"/>
                          <a:sym typeface="Calibri"/>
                        </a:rPr>
                        <a:t>       workshops/cohort fees</a:t>
                      </a:r>
                      <a:endParaRPr baseline="3000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aseline="30000"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400"/>
                        <a:buFont typeface="Arial"/>
                        <a:buNone/>
                      </a:pPr>
                      <a:r>
                        <a:t/>
                      </a:r>
                      <a:endParaRPr baseline="30000" sz="2400">
                        <a:solidFill>
                          <a:schemeClr val="dk1"/>
                        </a:solidFill>
                        <a:latin typeface="Calibri"/>
                        <a:ea typeface="Calibri"/>
                        <a:cs typeface="Calibri"/>
                        <a:sym typeface="Calibri"/>
                      </a:endParaRPr>
                    </a:p>
                  </a:txBody>
                  <a:tcPr marT="91425" marB="91425" marR="91425" marL="91425"/>
                </a:tc>
              </a:tr>
            </a:tbl>
          </a:graphicData>
        </a:graphic>
      </p:graphicFrame>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 name="Shape 35"/>
        <p:cNvGrpSpPr/>
        <p:nvPr/>
      </p:nvGrpSpPr>
      <p:grpSpPr>
        <a:xfrm>
          <a:off x="0" y="0"/>
          <a:ext cx="0" cy="0"/>
          <a:chOff x="0" y="0"/>
          <a:chExt cx="0" cy="0"/>
        </a:xfrm>
      </p:grpSpPr>
      <p:sp>
        <p:nvSpPr>
          <p:cNvPr id="36" name="Google Shape;36;p9"/>
          <p:cNvSpPr txBox="1"/>
          <p:nvPr>
            <p:ph idx="1" type="subTitle"/>
          </p:nvPr>
        </p:nvSpPr>
        <p:spPr>
          <a:xfrm>
            <a:off x="936025" y="3490550"/>
            <a:ext cx="2595000" cy="3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Lori Mancuso, NBCT </a:t>
            </a:r>
            <a:endParaRPr/>
          </a:p>
          <a:p>
            <a:pPr indent="0" lvl="0" marL="0" rtl="0" algn="ctr">
              <a:spcBef>
                <a:spcPts val="0"/>
              </a:spcBef>
              <a:spcAft>
                <a:spcPts val="0"/>
              </a:spcAft>
              <a:buNone/>
            </a:pPr>
            <a:r>
              <a:rPr lang="en"/>
              <a:t>NBCNY Regional Coordinator </a:t>
            </a:r>
            <a:endParaRPr/>
          </a:p>
          <a:p>
            <a:pPr indent="0" lvl="0" marL="0" rtl="0" algn="ctr">
              <a:spcBef>
                <a:spcPts val="0"/>
              </a:spcBef>
              <a:spcAft>
                <a:spcPts val="0"/>
              </a:spcAft>
              <a:buNone/>
            </a:pPr>
            <a:r>
              <a:rPr lang="en"/>
              <a:t>West Seneca NY </a:t>
            </a:r>
            <a:endParaRPr/>
          </a:p>
        </p:txBody>
      </p:sp>
      <p:sp>
        <p:nvSpPr>
          <p:cNvPr id="37" name="Google Shape;37;p9"/>
          <p:cNvSpPr txBox="1"/>
          <p:nvPr>
            <p:ph type="ctrTitle"/>
          </p:nvPr>
        </p:nvSpPr>
        <p:spPr>
          <a:xfrm>
            <a:off x="769225" y="230316"/>
            <a:ext cx="7772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sz="3600">
              <a:solidFill>
                <a:schemeClr val="dk1"/>
              </a:solidFill>
            </a:endParaRPr>
          </a:p>
          <a:p>
            <a:pPr indent="0" lvl="0" marL="0" rtl="0" algn="ctr">
              <a:spcBef>
                <a:spcPts val="0"/>
              </a:spcBef>
              <a:spcAft>
                <a:spcPts val="0"/>
              </a:spcAft>
              <a:buClr>
                <a:schemeClr val="dk1"/>
              </a:buClr>
              <a:buSzPts val="900"/>
              <a:buFont typeface="Arial"/>
              <a:buNone/>
            </a:pPr>
            <a:r>
              <a:rPr b="1" lang="en" sz="3600">
                <a:solidFill>
                  <a:schemeClr val="dk1"/>
                </a:solidFill>
              </a:rPr>
              <a:t>Welcome and Introductions</a:t>
            </a:r>
            <a:endParaRPr b="1" sz="3600">
              <a:solidFill>
                <a:schemeClr val="dk1"/>
              </a:solidFill>
            </a:endParaRPr>
          </a:p>
          <a:p>
            <a:pPr indent="0" lvl="0" marL="0" rtl="0" algn="l">
              <a:spcBef>
                <a:spcPts val="0"/>
              </a:spcBef>
              <a:spcAft>
                <a:spcPts val="0"/>
              </a:spcAft>
              <a:buNone/>
            </a:pPr>
            <a:r>
              <a:t/>
            </a:r>
            <a:endParaRPr/>
          </a:p>
        </p:txBody>
      </p:sp>
      <p:sp>
        <p:nvSpPr>
          <p:cNvPr id="38" name="Google Shape;38;p9"/>
          <p:cNvSpPr txBox="1"/>
          <p:nvPr>
            <p:ph idx="1" type="subTitle"/>
          </p:nvPr>
        </p:nvSpPr>
        <p:spPr>
          <a:xfrm>
            <a:off x="5467350" y="3490550"/>
            <a:ext cx="2595000" cy="3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Annette Romano</a:t>
            </a:r>
            <a:r>
              <a:rPr lang="en"/>
              <a:t>, NBCT</a:t>
            </a:r>
            <a:endParaRPr/>
          </a:p>
          <a:p>
            <a:pPr indent="0" lvl="0" marL="0" rtl="0" algn="ctr">
              <a:spcBef>
                <a:spcPts val="0"/>
              </a:spcBef>
              <a:spcAft>
                <a:spcPts val="0"/>
              </a:spcAft>
              <a:buNone/>
            </a:pPr>
            <a:r>
              <a:rPr lang="en"/>
              <a:t>Clifton Park NY </a:t>
            </a:r>
            <a:endParaRPr/>
          </a:p>
          <a:p>
            <a:pPr indent="0" lvl="0" marL="0" rtl="0" algn="ctr">
              <a:spcBef>
                <a:spcPts val="0"/>
              </a:spcBef>
              <a:spcAft>
                <a:spcPts val="0"/>
              </a:spcAft>
              <a:buNone/>
            </a:pPr>
            <a:r>
              <a:rPr lang="en"/>
              <a:t>Director of NBCNY </a:t>
            </a:r>
            <a:endParaRPr/>
          </a:p>
        </p:txBody>
      </p:sp>
      <p:pic>
        <p:nvPicPr>
          <p:cNvPr id="39" name="Google Shape;39;p9"/>
          <p:cNvPicPr preferRelativeResize="0"/>
          <p:nvPr/>
        </p:nvPicPr>
        <p:blipFill>
          <a:blip r:embed="rId3">
            <a:alphaModFix/>
          </a:blip>
          <a:stretch>
            <a:fillRect/>
          </a:stretch>
        </p:blipFill>
        <p:spPr>
          <a:xfrm>
            <a:off x="1186463" y="1390123"/>
            <a:ext cx="1955325" cy="1955325"/>
          </a:xfrm>
          <a:prstGeom prst="rect">
            <a:avLst/>
          </a:prstGeom>
          <a:noFill/>
          <a:ln>
            <a:noFill/>
          </a:ln>
        </p:spPr>
      </p:pic>
      <p:pic>
        <p:nvPicPr>
          <p:cNvPr id="40" name="Google Shape;40;p9"/>
          <p:cNvPicPr preferRelativeResize="0"/>
          <p:nvPr/>
        </p:nvPicPr>
        <p:blipFill>
          <a:blip r:embed="rId4">
            <a:alphaModFix/>
          </a:blip>
          <a:stretch>
            <a:fillRect/>
          </a:stretch>
        </p:blipFill>
        <p:spPr>
          <a:xfrm>
            <a:off x="5801987" y="1390126"/>
            <a:ext cx="1925733" cy="1955325"/>
          </a:xfrm>
          <a:prstGeom prst="rect">
            <a:avLst/>
          </a:prstGeom>
          <a:noFill/>
          <a:ln>
            <a:noFill/>
          </a:ln>
        </p:spPr>
      </p:pic>
      <p:sp>
        <p:nvSpPr>
          <p:cNvPr id="41" name="Google Shape;41;p9"/>
          <p:cNvSpPr txBox="1"/>
          <p:nvPr/>
        </p:nvSpPr>
        <p:spPr>
          <a:xfrm>
            <a:off x="1186475" y="4435900"/>
            <a:ext cx="7355100" cy="5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Please open the chat box and add your name, district and what you teach</a:t>
            </a:r>
            <a:endParaRPr sz="1800"/>
          </a:p>
        </p:txBody>
      </p:sp>
      <p:pic>
        <p:nvPicPr>
          <p:cNvPr id="42" name="Google Shape;42;p9"/>
          <p:cNvPicPr preferRelativeResize="0"/>
          <p:nvPr/>
        </p:nvPicPr>
        <p:blipFill>
          <a:blip r:embed="rId5">
            <a:alphaModFix/>
          </a:blip>
          <a:stretch>
            <a:fillRect/>
          </a:stretch>
        </p:blipFill>
        <p:spPr>
          <a:xfrm>
            <a:off x="171575" y="4331625"/>
            <a:ext cx="764450" cy="764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id="189" name="Google Shape;189;p27"/>
          <p:cNvPicPr preferRelativeResize="0"/>
          <p:nvPr>
            <p:ph idx="1" type="body"/>
          </p:nvPr>
        </p:nvPicPr>
        <p:blipFill rotWithShape="1">
          <a:blip r:embed="rId3">
            <a:alphaModFix/>
          </a:blip>
          <a:srcRect b="0" l="0" r="0" t="0"/>
          <a:stretch/>
        </p:blipFill>
        <p:spPr>
          <a:xfrm>
            <a:off x="152400" y="830953"/>
            <a:ext cx="6551660" cy="4322400"/>
          </a:xfrm>
          <a:prstGeom prst="rect">
            <a:avLst/>
          </a:prstGeom>
          <a:noFill/>
          <a:ln>
            <a:noFill/>
          </a:ln>
        </p:spPr>
      </p:pic>
      <p:pic>
        <p:nvPicPr>
          <p:cNvPr id="190" name="Google Shape;190;p27"/>
          <p:cNvPicPr preferRelativeResize="0"/>
          <p:nvPr/>
        </p:nvPicPr>
        <p:blipFill rotWithShape="1">
          <a:blip r:embed="rId4">
            <a:alphaModFix/>
          </a:blip>
          <a:srcRect b="0" l="0" r="0" t="0"/>
          <a:stretch/>
        </p:blipFill>
        <p:spPr>
          <a:xfrm>
            <a:off x="3678319" y="6087008"/>
            <a:ext cx="3992400" cy="578999"/>
          </a:xfrm>
          <a:prstGeom prst="rect">
            <a:avLst/>
          </a:prstGeom>
          <a:noFill/>
          <a:ln>
            <a:noFill/>
          </a:ln>
        </p:spPr>
      </p:pic>
      <p:sp>
        <p:nvSpPr>
          <p:cNvPr id="191" name="Google Shape;191;p27"/>
          <p:cNvSpPr txBox="1"/>
          <p:nvPr/>
        </p:nvSpPr>
        <p:spPr>
          <a:xfrm>
            <a:off x="6553200" y="1176122"/>
            <a:ext cx="2590800" cy="3632061"/>
          </a:xfrm>
          <a:prstGeom prst="rect">
            <a:avLst/>
          </a:prstGeom>
          <a:noFill/>
          <a:ln>
            <a:noFill/>
          </a:ln>
        </p:spPr>
        <p:txBody>
          <a:bodyPr anchorCtr="0" anchor="t" bIns="45700" lIns="91425" spcFirstLastPara="1" rIns="91425" wrap="square" tIns="45700">
            <a:noAutofit/>
          </a:bodyPr>
          <a:lstStyle/>
          <a:p>
            <a:pPr indent="-273050" lvl="0" marL="285750" marR="0" rtl="0" algn="l">
              <a:lnSpc>
                <a:spcPct val="100000"/>
              </a:lnSpc>
              <a:spcBef>
                <a:spcPts val="0"/>
              </a:spcBef>
              <a:spcAft>
                <a:spcPts val="0"/>
              </a:spcAft>
              <a:buClr>
                <a:schemeClr val="dk1"/>
              </a:buClr>
              <a:buSzPts val="1800"/>
              <a:buFont typeface="Arial"/>
              <a:buChar char="•"/>
            </a:pPr>
            <a:r>
              <a:rPr i="0" lang="en" sz="1800" u="none" cap="none" strike="noStrike">
                <a:solidFill>
                  <a:schemeClr val="dk1"/>
                </a:solidFill>
              </a:rPr>
              <a:t>Established in 2007</a:t>
            </a:r>
            <a:br>
              <a:rPr i="0" lang="en" sz="1800" u="none" cap="none" strike="noStrike">
                <a:solidFill>
                  <a:schemeClr val="dk1"/>
                </a:solidFill>
              </a:rPr>
            </a:br>
            <a:endParaRPr sz="1800">
              <a:solidFill>
                <a:schemeClr val="dk1"/>
              </a:solidFill>
            </a:endParaRPr>
          </a:p>
          <a:p>
            <a:pPr indent="-273050" lvl="0" marL="285750" marR="0" rtl="0" algn="l">
              <a:lnSpc>
                <a:spcPct val="100000"/>
              </a:lnSpc>
              <a:spcBef>
                <a:spcPts val="0"/>
              </a:spcBef>
              <a:spcAft>
                <a:spcPts val="0"/>
              </a:spcAft>
              <a:buClr>
                <a:schemeClr val="dk1"/>
              </a:buClr>
              <a:buSzPts val="1800"/>
              <a:buFont typeface="Arial"/>
              <a:buChar char="•"/>
            </a:pPr>
            <a:r>
              <a:rPr i="0" lang="en" sz="1800" u="none" cap="none" strike="noStrike">
                <a:solidFill>
                  <a:schemeClr val="dk1"/>
                </a:solidFill>
              </a:rPr>
              <a:t>NBCT Regional Coordinators in each Region</a:t>
            </a:r>
            <a:endParaRPr i="0" sz="1800" u="none" cap="none" strike="noStrike">
              <a:solidFill>
                <a:schemeClr val="dk1"/>
              </a:solidFill>
            </a:endParaRPr>
          </a:p>
          <a:p>
            <a:pPr indent="0" lvl="0" marL="285750" marR="0" rtl="0" algn="l">
              <a:lnSpc>
                <a:spcPct val="100000"/>
              </a:lnSpc>
              <a:spcBef>
                <a:spcPts val="0"/>
              </a:spcBef>
              <a:spcAft>
                <a:spcPts val="0"/>
              </a:spcAft>
              <a:buNone/>
            </a:pPr>
            <a:r>
              <a:t/>
            </a:r>
            <a:endParaRPr sz="1800">
              <a:solidFill>
                <a:schemeClr val="dk1"/>
              </a:solidFill>
            </a:endParaRPr>
          </a:p>
          <a:p>
            <a:pPr indent="-273050" lvl="0" marL="285750" marR="0" rtl="0" algn="l">
              <a:lnSpc>
                <a:spcPct val="100000"/>
              </a:lnSpc>
              <a:spcBef>
                <a:spcPts val="0"/>
              </a:spcBef>
              <a:spcAft>
                <a:spcPts val="0"/>
              </a:spcAft>
              <a:buClr>
                <a:schemeClr val="dk1"/>
              </a:buClr>
              <a:buSzPts val="1800"/>
              <a:buFont typeface="Arial"/>
              <a:buChar char="•"/>
            </a:pPr>
            <a:r>
              <a:rPr lang="en" sz="1800"/>
              <a:t>NYSED CTLE Sponsor</a:t>
            </a:r>
            <a:br>
              <a:rPr lang="en" sz="1800"/>
            </a:br>
            <a:endParaRPr sz="1800"/>
          </a:p>
          <a:p>
            <a:pPr indent="-273050" lvl="0" marL="285750" marR="0" rtl="0" algn="l">
              <a:lnSpc>
                <a:spcPct val="100000"/>
              </a:lnSpc>
              <a:spcBef>
                <a:spcPts val="0"/>
              </a:spcBef>
              <a:spcAft>
                <a:spcPts val="0"/>
              </a:spcAft>
              <a:buClr>
                <a:schemeClr val="dk1"/>
              </a:buClr>
              <a:buSzPts val="1800"/>
              <a:buFont typeface="Arial"/>
              <a:buChar char="•"/>
            </a:pPr>
            <a:r>
              <a:rPr lang="en" sz="1800"/>
              <a:t>NYS Non profit</a:t>
            </a:r>
            <a:endParaRPr sz="1800"/>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bin"/>
              <a:ea typeface="Cabin"/>
              <a:cs typeface="Cabin"/>
              <a:sym typeface="Cabin"/>
            </a:endParaRPr>
          </a:p>
          <a:p>
            <a:pPr indent="-2857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bin"/>
              <a:ea typeface="Cabin"/>
              <a:cs typeface="Cabin"/>
              <a:sym typeface="Cabin"/>
            </a:endParaRPr>
          </a:p>
        </p:txBody>
      </p:sp>
      <p:sp>
        <p:nvSpPr>
          <p:cNvPr id="192" name="Google Shape;192;p27"/>
          <p:cNvSpPr txBox="1"/>
          <p:nvPr/>
        </p:nvSpPr>
        <p:spPr>
          <a:xfrm>
            <a:off x="306700" y="6159375"/>
            <a:ext cx="3024600" cy="57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NBCNY.org</a:t>
            </a:r>
            <a:endParaRPr/>
          </a:p>
        </p:txBody>
      </p:sp>
      <p:sp>
        <p:nvSpPr>
          <p:cNvPr id="193" name="Google Shape;193;p27"/>
          <p:cNvSpPr txBox="1"/>
          <p:nvPr/>
        </p:nvSpPr>
        <p:spPr>
          <a:xfrm>
            <a:off x="1184564" y="1205345"/>
            <a:ext cx="18473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7"/>
          <p:cNvSpPr txBox="1"/>
          <p:nvPr>
            <p:ph type="title"/>
          </p:nvPr>
        </p:nvSpPr>
        <p:spPr>
          <a:xfrm>
            <a:off x="343486" y="0"/>
            <a:ext cx="8229600" cy="857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600"/>
              <a:buFont typeface="Arial"/>
              <a:buNone/>
            </a:pPr>
            <a:r>
              <a:rPr b="1" i="0" lang="en" sz="3600" u="none" cap="none" strike="noStrike">
                <a:solidFill>
                  <a:srgbClr val="000000"/>
                </a:solidFill>
                <a:latin typeface="Arial"/>
                <a:ea typeface="Arial"/>
                <a:cs typeface="Arial"/>
                <a:sym typeface="Arial"/>
              </a:rPr>
              <a:t>NBCNY and NYSTC</a:t>
            </a:r>
            <a:endParaRPr b="1" i="0" sz="36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8"/>
          <p:cNvSpPr txBox="1"/>
          <p:nvPr/>
        </p:nvSpPr>
        <p:spPr>
          <a:xfrm>
            <a:off x="502873" y="3142171"/>
            <a:ext cx="1552800" cy="1860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alibri"/>
              <a:buNone/>
            </a:pPr>
            <a:r>
              <a:rPr b="1" i="0" lang="en" sz="1800" u="none" cap="none" strike="noStrike">
                <a:solidFill>
                  <a:schemeClr val="dk1"/>
                </a:solidFill>
                <a:latin typeface="Calibri"/>
                <a:ea typeface="Calibri"/>
                <a:cs typeface="Calibri"/>
                <a:sym typeface="Calibri"/>
              </a:rPr>
              <a:t>Currently supporting</a:t>
            </a:r>
            <a:endParaRPr/>
          </a:p>
          <a:p>
            <a:pPr indent="0" lvl="0" marL="0" marR="0" rtl="0" algn="l">
              <a:lnSpc>
                <a:spcPct val="100000"/>
              </a:lnSpc>
              <a:spcBef>
                <a:spcPts val="0"/>
              </a:spcBef>
              <a:spcAft>
                <a:spcPts val="0"/>
              </a:spcAft>
              <a:buClr>
                <a:schemeClr val="dk1"/>
              </a:buClr>
              <a:buSzPts val="450"/>
              <a:buFont typeface="Calibri"/>
              <a:buNone/>
            </a:pPr>
            <a:r>
              <a:rPr b="1" lang="en" sz="1800">
                <a:solidFill>
                  <a:schemeClr val="dk1"/>
                </a:solidFill>
                <a:latin typeface="Calibri"/>
                <a:ea typeface="Calibri"/>
                <a:cs typeface="Calibri"/>
                <a:sym typeface="Calibri"/>
              </a:rPr>
              <a:t>over 600</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50"/>
              <a:buFont typeface="Calibri"/>
              <a:buNone/>
            </a:pPr>
            <a:r>
              <a:rPr b="1" lang="en" sz="1800">
                <a:solidFill>
                  <a:schemeClr val="dk1"/>
                </a:solidFill>
                <a:latin typeface="Calibri"/>
                <a:ea typeface="Calibri"/>
                <a:cs typeface="Calibri"/>
                <a:sym typeface="Calibri"/>
              </a:rPr>
              <a:t>c</a:t>
            </a:r>
            <a:r>
              <a:rPr b="1" i="0" lang="en" sz="1800" u="none" cap="none" strike="noStrike">
                <a:solidFill>
                  <a:schemeClr val="dk1"/>
                </a:solidFill>
                <a:latin typeface="Calibri"/>
                <a:ea typeface="Calibri"/>
                <a:cs typeface="Calibri"/>
                <a:sym typeface="Calibri"/>
              </a:rPr>
              <a:t>andidates in over 50 cohorts.</a:t>
            </a:r>
            <a:endParaRPr b="1" i="0" sz="1800" u="none" cap="none" strike="noStrike">
              <a:solidFill>
                <a:schemeClr val="dk1"/>
              </a:solidFill>
              <a:latin typeface="Calibri"/>
              <a:ea typeface="Calibri"/>
              <a:cs typeface="Calibri"/>
              <a:sym typeface="Calibri"/>
            </a:endParaRPr>
          </a:p>
        </p:txBody>
      </p:sp>
      <p:sp>
        <p:nvSpPr>
          <p:cNvPr id="200" name="Google Shape;200;p28"/>
          <p:cNvSpPr txBox="1"/>
          <p:nvPr/>
        </p:nvSpPr>
        <p:spPr>
          <a:xfrm>
            <a:off x="476850" y="165320"/>
            <a:ext cx="1595400" cy="27267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Over </a:t>
            </a:r>
            <a:r>
              <a:rPr b="1" lang="en" sz="1800"/>
              <a:t>300 </a:t>
            </a:r>
            <a:r>
              <a:rPr b="1" i="0" lang="en" sz="1800" u="none" cap="none" strike="noStrike">
                <a:solidFill>
                  <a:srgbClr val="000000"/>
                </a:solidFill>
                <a:latin typeface="Arial"/>
                <a:ea typeface="Arial"/>
                <a:cs typeface="Arial"/>
                <a:sym typeface="Arial"/>
              </a:rPr>
              <a:t>trained </a:t>
            </a:r>
            <a:r>
              <a:rPr b="1" lang="en" sz="1800"/>
              <a:t>facilitators </a:t>
            </a:r>
            <a:r>
              <a:rPr b="1" i="0" lang="en" sz="1800" u="none" cap="none" strike="noStrike">
                <a:solidFill>
                  <a:srgbClr val="000000"/>
                </a:solidFill>
                <a:latin typeface="Arial"/>
                <a:ea typeface="Arial"/>
                <a:cs typeface="Arial"/>
                <a:sym typeface="Arial"/>
              </a:rPr>
              <a:t>ready to support candidates.</a:t>
            </a:r>
            <a:endParaRPr/>
          </a:p>
        </p:txBody>
      </p:sp>
      <p:pic>
        <p:nvPicPr>
          <p:cNvPr id="201" name="Google Shape;201;p28"/>
          <p:cNvPicPr preferRelativeResize="0"/>
          <p:nvPr/>
        </p:nvPicPr>
        <p:blipFill rotWithShape="1">
          <a:blip r:embed="rId3">
            <a:alphaModFix/>
          </a:blip>
          <a:srcRect b="0" l="0" r="0" t="0"/>
          <a:stretch/>
        </p:blipFill>
        <p:spPr>
          <a:xfrm>
            <a:off x="2438400" y="660117"/>
            <a:ext cx="6019800" cy="4342373"/>
          </a:xfrm>
          <a:prstGeom prst="rect">
            <a:avLst/>
          </a:prstGeom>
          <a:noFill/>
          <a:ln>
            <a:noFill/>
          </a:ln>
        </p:spPr>
      </p:pic>
      <p:sp>
        <p:nvSpPr>
          <p:cNvPr id="202" name="Google Shape;202;p28"/>
          <p:cNvSpPr/>
          <p:nvPr/>
        </p:nvSpPr>
        <p:spPr>
          <a:xfrm rot="-7727257">
            <a:off x="5231606" y="2989443"/>
            <a:ext cx="147022" cy="117365"/>
          </a:xfrm>
          <a:prstGeom prst="flowChartConnector">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id="207" name="Google Shape;207;p29"/>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pic>
        <p:nvPicPr>
          <p:cNvPr id="208" name="Google Shape;208;p29" title="Chart"/>
          <p:cNvPicPr preferRelativeResize="0"/>
          <p:nvPr/>
        </p:nvPicPr>
        <p:blipFill>
          <a:blip r:embed="rId4">
            <a:alphaModFix/>
          </a:blip>
          <a:stretch>
            <a:fillRect/>
          </a:stretch>
        </p:blipFill>
        <p:spPr>
          <a:xfrm>
            <a:off x="1300850" y="355888"/>
            <a:ext cx="7163459" cy="4431722"/>
          </a:xfrm>
          <a:prstGeom prst="rect">
            <a:avLst/>
          </a:prstGeom>
          <a:noFill/>
          <a:ln>
            <a:noFill/>
          </a:ln>
        </p:spPr>
      </p:pic>
      <p:sp>
        <p:nvSpPr>
          <p:cNvPr id="209" name="Google Shape;209;p29"/>
          <p:cNvSpPr txBox="1"/>
          <p:nvPr/>
        </p:nvSpPr>
        <p:spPr>
          <a:xfrm>
            <a:off x="7268975" y="655725"/>
            <a:ext cx="1642800" cy="8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2,118 </a:t>
            </a:r>
            <a:r>
              <a:rPr lang="en"/>
              <a:t>NBCTs in NY  Less than 1% of teachers</a:t>
            </a:r>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0"/>
          <p:cNvSpPr txBox="1"/>
          <p:nvPr>
            <p:ph type="title"/>
          </p:nvPr>
        </p:nvSpPr>
        <p:spPr>
          <a:xfrm>
            <a:off x="501900" y="688652"/>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1000"/>
              <a:buFont typeface="Calibri"/>
              <a:buNone/>
            </a:pPr>
            <a:r>
              <a:rPr b="1" i="0" lang="en" sz="4000" u="none" cap="none" strike="noStrike">
                <a:solidFill>
                  <a:schemeClr val="dk1"/>
                </a:solidFill>
                <a:latin typeface="Calibri"/>
                <a:ea typeface="Calibri"/>
                <a:cs typeface="Calibri"/>
                <a:sym typeface="Calibri"/>
              </a:rPr>
              <a:t>What do National Board Certified Teachers do for schools?</a:t>
            </a:r>
            <a:endParaRPr/>
          </a:p>
        </p:txBody>
      </p:sp>
      <p:pic>
        <p:nvPicPr>
          <p:cNvPr id="215" name="Google Shape;215;p30"/>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216" name="Google Shape;216;p30"/>
          <p:cNvSpPr txBox="1"/>
          <p:nvPr/>
        </p:nvSpPr>
        <p:spPr>
          <a:xfrm>
            <a:off x="625049" y="1517375"/>
            <a:ext cx="8518800" cy="36261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Build learning communities</a:t>
            </a:r>
            <a:endParaRPr/>
          </a:p>
          <a:p>
            <a:pPr indent="-355600" lvl="0" marL="457200" marR="0" rtl="0" algn="l">
              <a:lnSpc>
                <a:spcPct val="100000"/>
              </a:lnSpc>
              <a:spcBef>
                <a:spcPts val="2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Support mentoring for new or struggling teachers</a:t>
            </a:r>
            <a:endParaRPr/>
          </a:p>
          <a:p>
            <a:pPr indent="-355600" lvl="0" marL="457200" marR="0" rtl="0" algn="l">
              <a:lnSpc>
                <a:spcPct val="100000"/>
              </a:lnSpc>
              <a:spcBef>
                <a:spcPts val="2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Create closer ties among your school and your students, families and communities</a:t>
            </a:r>
            <a:endParaRPr/>
          </a:p>
          <a:p>
            <a:pPr indent="-355600" lvl="0" marL="457200" marR="0" rtl="0" algn="l">
              <a:lnSpc>
                <a:spcPct val="100000"/>
              </a:lnSpc>
              <a:spcBef>
                <a:spcPts val="2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Provide public distinction for your school</a:t>
            </a:r>
            <a:endParaRPr/>
          </a:p>
          <a:p>
            <a:pPr indent="-355600" lvl="0" marL="457200" marR="0" rtl="0" algn="l">
              <a:lnSpc>
                <a:spcPct val="100000"/>
              </a:lnSpc>
              <a:spcBef>
                <a:spcPts val="2300"/>
              </a:spcBef>
              <a:spcAft>
                <a:spcPts val="0"/>
              </a:spcAft>
              <a:buClr>
                <a:schemeClr val="dk1"/>
              </a:buClr>
              <a:buSzPts val="2000"/>
              <a:buFont typeface="Calibri"/>
              <a:buChar char="●"/>
            </a:pPr>
            <a:r>
              <a:rPr b="0" i="0" lang="en" sz="2000" u="none" cap="none" strike="noStrike">
                <a:solidFill>
                  <a:schemeClr val="dk1"/>
                </a:solidFill>
                <a:latin typeface="Calibri"/>
                <a:ea typeface="Calibri"/>
                <a:cs typeface="Calibri"/>
                <a:sym typeface="Calibri"/>
              </a:rPr>
              <a:t>Model continuous learning through Maintenance of Certification (5yrs)</a:t>
            </a:r>
            <a:endParaRPr/>
          </a:p>
          <a:p>
            <a:pPr indent="0" lvl="0" marL="0" marR="0" rtl="0" algn="l">
              <a:lnSpc>
                <a:spcPct val="100000"/>
              </a:lnSpc>
              <a:spcBef>
                <a:spcPts val="230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457200" y="-22621"/>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Teacher Leadership</a:t>
            </a:r>
            <a:endParaRPr/>
          </a:p>
        </p:txBody>
      </p:sp>
      <p:pic>
        <p:nvPicPr>
          <p:cNvPr id="222" name="Google Shape;222;p31"/>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223" name="Google Shape;223;p31"/>
          <p:cNvSpPr txBox="1"/>
          <p:nvPr/>
        </p:nvSpPr>
        <p:spPr>
          <a:xfrm>
            <a:off x="370475" y="3896975"/>
            <a:ext cx="8545200" cy="106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450"/>
              <a:buFont typeface="Arial"/>
              <a:buNone/>
            </a:pPr>
            <a:r>
              <a:rPr b="0" i="0" lang="en" sz="1800" u="none" cap="none" strike="noStrike">
                <a:solidFill>
                  <a:schemeClr val="dk1"/>
                </a:solidFill>
                <a:latin typeface="Calibri"/>
                <a:ea typeface="Calibri"/>
                <a:cs typeface="Calibri"/>
                <a:sym typeface="Calibri"/>
              </a:rPr>
              <a:t>NYS Professional Standards and Practices Board is working to define</a:t>
            </a:r>
            <a:endParaRPr/>
          </a:p>
          <a:p>
            <a:pPr indent="0" lvl="0" marL="0" marR="0" rtl="0" algn="ctr">
              <a:lnSpc>
                <a:spcPct val="115000"/>
              </a:lnSpc>
              <a:spcBef>
                <a:spcPts val="0"/>
              </a:spcBef>
              <a:spcAft>
                <a:spcPts val="0"/>
              </a:spcAft>
              <a:buClr>
                <a:schemeClr val="dk1"/>
              </a:buClr>
              <a:buSzPts val="450"/>
              <a:buFont typeface="Arial"/>
              <a:buNone/>
            </a:pPr>
            <a:r>
              <a:rPr b="0" i="0" lang="en" sz="1800" u="none" cap="none" strike="noStrike">
                <a:solidFill>
                  <a:schemeClr val="dk1"/>
                </a:solidFill>
                <a:latin typeface="Calibri"/>
                <a:ea typeface="Calibri"/>
                <a:cs typeface="Calibri"/>
                <a:sym typeface="Calibri"/>
              </a:rPr>
              <a:t> Teacher Leadership as part of a career continuum.</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p31"/>
          <p:cNvPicPr preferRelativeResize="0"/>
          <p:nvPr/>
        </p:nvPicPr>
        <p:blipFill rotWithShape="1">
          <a:blip r:embed="rId4">
            <a:alphaModFix/>
          </a:blip>
          <a:srcRect b="0" l="0" r="0" t="0"/>
          <a:stretch/>
        </p:blipFill>
        <p:spPr>
          <a:xfrm>
            <a:off x="232925" y="1139833"/>
            <a:ext cx="2207100" cy="1816500"/>
          </a:xfrm>
          <a:prstGeom prst="rect">
            <a:avLst/>
          </a:prstGeom>
          <a:noFill/>
          <a:ln>
            <a:noFill/>
          </a:ln>
        </p:spPr>
      </p:pic>
      <p:pic>
        <p:nvPicPr>
          <p:cNvPr id="225" name="Google Shape;225;p31"/>
          <p:cNvPicPr preferRelativeResize="0"/>
          <p:nvPr/>
        </p:nvPicPr>
        <p:blipFill rotWithShape="1">
          <a:blip r:embed="rId5">
            <a:alphaModFix/>
          </a:blip>
          <a:srcRect b="23568" l="0" r="8306" t="14603"/>
          <a:stretch/>
        </p:blipFill>
        <p:spPr>
          <a:xfrm>
            <a:off x="1635899" y="550225"/>
            <a:ext cx="7050900" cy="3565800"/>
          </a:xfrm>
          <a:prstGeom prst="rect">
            <a:avLst/>
          </a:prstGeom>
          <a:noFill/>
          <a:ln>
            <a:noFill/>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2"/>
          <p:cNvSpPr txBox="1"/>
          <p:nvPr>
            <p:ph type="title"/>
          </p:nvPr>
        </p:nvSpPr>
        <p:spPr>
          <a:xfrm>
            <a:off x="457200" y="86450"/>
            <a:ext cx="28980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Discussion:</a:t>
            </a:r>
            <a:endParaRPr/>
          </a:p>
        </p:txBody>
      </p:sp>
      <p:pic>
        <p:nvPicPr>
          <p:cNvPr id="231" name="Google Shape;231;p32"/>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pic>
        <p:nvPicPr>
          <p:cNvPr id="232" name="Google Shape;232;p32"/>
          <p:cNvPicPr preferRelativeResize="0"/>
          <p:nvPr/>
        </p:nvPicPr>
        <p:blipFill rotWithShape="1">
          <a:blip r:embed="rId4">
            <a:alphaModFix/>
          </a:blip>
          <a:srcRect b="0" l="11493" r="12683" t="0"/>
          <a:stretch/>
        </p:blipFill>
        <p:spPr>
          <a:xfrm>
            <a:off x="572024" y="1184800"/>
            <a:ext cx="3526098" cy="3493000"/>
          </a:xfrm>
          <a:prstGeom prst="rect">
            <a:avLst/>
          </a:prstGeom>
          <a:noFill/>
          <a:ln>
            <a:noFill/>
          </a:ln>
        </p:spPr>
      </p:pic>
      <p:sp>
        <p:nvSpPr>
          <p:cNvPr id="233" name="Google Shape;233;p32"/>
          <p:cNvSpPr txBox="1"/>
          <p:nvPr/>
        </p:nvSpPr>
        <p:spPr>
          <a:xfrm>
            <a:off x="3605275" y="190400"/>
            <a:ext cx="4471498" cy="144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675"/>
              <a:buFont typeface="Calibri"/>
              <a:buNone/>
            </a:pPr>
            <a:r>
              <a:rPr b="0" i="0" lang="en" sz="2700" u="none" cap="none" strike="noStrike">
                <a:solidFill>
                  <a:schemeClr val="dk1"/>
                </a:solidFill>
                <a:latin typeface="Calibri"/>
                <a:ea typeface="Calibri"/>
                <a:cs typeface="Calibri"/>
                <a:sym typeface="Calibri"/>
              </a:rPr>
              <a:t>How does National Board fit with all of our other initiatives?</a:t>
            </a:r>
            <a:endParaRPr/>
          </a:p>
        </p:txBody>
      </p:sp>
      <p:pic>
        <p:nvPicPr>
          <p:cNvPr id="234" name="Google Shape;234;p32"/>
          <p:cNvPicPr preferRelativeResize="0"/>
          <p:nvPr/>
        </p:nvPicPr>
        <p:blipFill rotWithShape="1">
          <a:blip r:embed="rId5">
            <a:alphaModFix/>
          </a:blip>
          <a:srcRect b="0" l="0" r="0" t="0"/>
          <a:stretch/>
        </p:blipFill>
        <p:spPr>
          <a:xfrm>
            <a:off x="5292698" y="1678110"/>
            <a:ext cx="3851299" cy="2871625"/>
          </a:xfrm>
          <a:prstGeom prst="rect">
            <a:avLst/>
          </a:prstGeom>
          <a:noFill/>
          <a:ln>
            <a:noFill/>
          </a:ln>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Discussion:</a:t>
            </a:r>
            <a:endParaRPr/>
          </a:p>
        </p:txBody>
      </p:sp>
      <p:pic>
        <p:nvPicPr>
          <p:cNvPr id="240" name="Google Shape;240;p33"/>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pic>
        <p:nvPicPr>
          <p:cNvPr id="241" name="Google Shape;241;p33"/>
          <p:cNvPicPr preferRelativeResize="0"/>
          <p:nvPr/>
        </p:nvPicPr>
        <p:blipFill rotWithShape="1">
          <a:blip r:embed="rId4">
            <a:alphaModFix/>
          </a:blip>
          <a:srcRect b="0" l="0" r="0" t="0"/>
          <a:stretch/>
        </p:blipFill>
        <p:spPr>
          <a:xfrm>
            <a:off x="1901371" y="1564300"/>
            <a:ext cx="4650474" cy="3493000"/>
          </a:xfrm>
          <a:prstGeom prst="rect">
            <a:avLst/>
          </a:prstGeom>
          <a:noFill/>
          <a:ln>
            <a:noFill/>
          </a:ln>
        </p:spPr>
      </p:pic>
      <p:sp>
        <p:nvSpPr>
          <p:cNvPr id="242" name="Google Shape;242;p33"/>
          <p:cNvSpPr txBox="1"/>
          <p:nvPr/>
        </p:nvSpPr>
        <p:spPr>
          <a:xfrm>
            <a:off x="3271450" y="205975"/>
            <a:ext cx="5170800" cy="1135199"/>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675"/>
              <a:buFont typeface="Calibri"/>
              <a:buNone/>
            </a:pPr>
            <a:r>
              <a:rPr b="0" i="0" lang="en" sz="2700" u="none" cap="none" strike="noStrike">
                <a:solidFill>
                  <a:schemeClr val="dk1"/>
                </a:solidFill>
                <a:latin typeface="Calibri"/>
                <a:ea typeface="Calibri"/>
                <a:cs typeface="Calibri"/>
                <a:sym typeface="Calibri"/>
              </a:rPr>
              <a:t>How does National Board fit with all of our other initiatives?</a:t>
            </a:r>
            <a:endParaRPr/>
          </a:p>
        </p:txBody>
      </p:sp>
      <p:sp>
        <p:nvSpPr>
          <p:cNvPr id="243" name="Google Shape;243;p33"/>
          <p:cNvSpPr txBox="1"/>
          <p:nvPr/>
        </p:nvSpPr>
        <p:spPr>
          <a:xfrm>
            <a:off x="6141700" y="1841250"/>
            <a:ext cx="1927200" cy="293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Requires me to analyze student work samples, goals, content knowledge and assessments.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Allows me to grow through learning, collaborating, and leading.  Will take me to the next step in my career.</a:t>
            </a:r>
            <a:endParaRPr/>
          </a:p>
        </p:txBody>
      </p:sp>
      <p:sp>
        <p:nvSpPr>
          <p:cNvPr id="244" name="Google Shape;244;p33"/>
          <p:cNvSpPr txBox="1"/>
          <p:nvPr/>
        </p:nvSpPr>
        <p:spPr>
          <a:xfrm>
            <a:off x="582275" y="1792650"/>
            <a:ext cx="1734900" cy="303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Based on reflection, Teacher Standards, collecting evidence and articulating my practice.</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Fulfills the</a:t>
            </a:r>
            <a:r>
              <a:rPr lang="en"/>
              <a:t>  </a:t>
            </a:r>
            <a:r>
              <a:rPr b="0" i="0" lang="en" sz="1400" u="none" cap="none" strike="noStrike">
                <a:solidFill>
                  <a:srgbClr val="000000"/>
                </a:solidFill>
                <a:latin typeface="Arial"/>
                <a:ea typeface="Arial"/>
                <a:cs typeface="Arial"/>
                <a:sym typeface="Arial"/>
              </a:rPr>
              <a:t>100 CTLE (PD) hr requirement for 5 years.  Will renew my passion for teaching and learning. </a:t>
            </a:r>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34"/>
          <p:cNvPicPr preferRelativeResize="0"/>
          <p:nvPr/>
        </p:nvPicPr>
        <p:blipFill rotWithShape="1">
          <a:blip r:embed="rId3">
            <a:alphaModFix/>
          </a:blip>
          <a:srcRect b="0" l="0" r="0" t="0"/>
          <a:stretch/>
        </p:blipFill>
        <p:spPr>
          <a:xfrm>
            <a:off x="3854623" y="4736523"/>
            <a:ext cx="2207100" cy="320698"/>
          </a:xfrm>
          <a:prstGeom prst="rect">
            <a:avLst/>
          </a:prstGeom>
          <a:noFill/>
          <a:ln>
            <a:noFill/>
          </a:ln>
        </p:spPr>
      </p:pic>
      <p:sp>
        <p:nvSpPr>
          <p:cNvPr id="250" name="Google Shape;250;p34"/>
          <p:cNvSpPr txBox="1"/>
          <p:nvPr/>
        </p:nvSpPr>
        <p:spPr>
          <a:xfrm>
            <a:off x="2119300" y="906575"/>
            <a:ext cx="5863800" cy="241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600"/>
              <a:buFont typeface="Arial"/>
              <a:buNone/>
            </a:pPr>
            <a:r>
              <a:rPr b="0" i="0" lang="en" sz="2400" u="none" cap="none" strike="noStrike">
                <a:solidFill>
                  <a:srgbClr val="000000"/>
                </a:solidFill>
                <a:latin typeface="Arial"/>
                <a:ea typeface="Arial"/>
                <a:cs typeface="Arial"/>
                <a:sym typeface="Arial"/>
              </a:rPr>
              <a:t>How does National Board Certification align with your thoughts about high quality professional developmen</a:t>
            </a:r>
            <a:r>
              <a:rPr lang="en" sz="2400"/>
              <a:t>t?</a:t>
            </a:r>
            <a:endParaRPr sz="2400"/>
          </a:p>
          <a:p>
            <a:pPr indent="0" lvl="0" marL="0" marR="0" rtl="0" algn="l">
              <a:lnSpc>
                <a:spcPct val="115000"/>
              </a:lnSpc>
              <a:spcBef>
                <a:spcPts val="0"/>
              </a:spcBef>
              <a:spcAft>
                <a:spcPts val="0"/>
              </a:spcAft>
              <a:buClr>
                <a:srgbClr val="000000"/>
              </a:buClr>
              <a:buSzPts val="600"/>
              <a:buFont typeface="Arial"/>
              <a:buNone/>
            </a:pPr>
            <a:r>
              <a:t/>
            </a:r>
            <a:endParaRPr sz="2400"/>
          </a:p>
          <a:p>
            <a:pPr indent="0" lvl="0" marL="0" marR="0" rtl="0" algn="l">
              <a:lnSpc>
                <a:spcPct val="115000"/>
              </a:lnSpc>
              <a:spcBef>
                <a:spcPts val="0"/>
              </a:spcBef>
              <a:spcAft>
                <a:spcPts val="0"/>
              </a:spcAft>
              <a:buClr>
                <a:srgbClr val="000000"/>
              </a:buClr>
              <a:buSzPts val="600"/>
              <a:buFont typeface="Arial"/>
              <a:buNone/>
            </a:pPr>
            <a:r>
              <a:rPr lang="en" sz="2400"/>
              <a:t>Let’s check our chat box!</a:t>
            </a:r>
            <a:endParaRPr sz="2400"/>
          </a:p>
        </p:txBody>
      </p:sp>
      <p:pic>
        <p:nvPicPr>
          <p:cNvPr id="251" name="Google Shape;251;p34"/>
          <p:cNvPicPr preferRelativeResize="0"/>
          <p:nvPr/>
        </p:nvPicPr>
        <p:blipFill>
          <a:blip r:embed="rId4">
            <a:alphaModFix/>
          </a:blip>
          <a:stretch>
            <a:fillRect/>
          </a:stretch>
        </p:blipFill>
        <p:spPr>
          <a:xfrm>
            <a:off x="5796274" y="2571751"/>
            <a:ext cx="1443625" cy="1443625"/>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5"/>
          <p:cNvSpPr txBox="1"/>
          <p:nvPr>
            <p:ph idx="1" type="body"/>
          </p:nvPr>
        </p:nvSpPr>
        <p:spPr>
          <a:xfrm>
            <a:off x="457200" y="1200150"/>
            <a:ext cx="8229600" cy="372569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FF0000"/>
                </a:solidFill>
                <a:latin typeface="Arial"/>
                <a:ea typeface="Arial"/>
                <a:cs typeface="Arial"/>
                <a:sym typeface="Arial"/>
              </a:rPr>
              <a:t>You are READY!</a:t>
            </a:r>
            <a:endParaRPr b="1" i="0" sz="4400" u="none" cap="none" strike="noStrike">
              <a:solidFill>
                <a:srgbClr val="FF0000"/>
              </a:solidFill>
              <a:latin typeface="Arial"/>
              <a:ea typeface="Arial"/>
              <a:cs typeface="Arial"/>
              <a:sym typeface="Arial"/>
            </a:endParaRPr>
          </a:p>
        </p:txBody>
      </p:sp>
      <p:pic>
        <p:nvPicPr>
          <p:cNvPr id="257" name="Google Shape;257;p35"/>
          <p:cNvPicPr preferRelativeResize="0"/>
          <p:nvPr/>
        </p:nvPicPr>
        <p:blipFill rotWithShape="1">
          <a:blip r:embed="rId3">
            <a:alphaModFix/>
          </a:blip>
          <a:srcRect b="0" l="0" r="0" t="0"/>
          <a:stretch/>
        </p:blipFill>
        <p:spPr>
          <a:xfrm>
            <a:off x="3352800" y="2013184"/>
            <a:ext cx="2490722" cy="27649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Summary</a:t>
            </a:r>
            <a:endParaRPr/>
          </a:p>
        </p:txBody>
      </p:sp>
      <p:pic>
        <p:nvPicPr>
          <p:cNvPr id="263" name="Google Shape;263;p36"/>
          <p:cNvPicPr preferRelativeResize="0"/>
          <p:nvPr/>
        </p:nvPicPr>
        <p:blipFill rotWithShape="1">
          <a:blip r:embed="rId3">
            <a:alphaModFix/>
          </a:blip>
          <a:srcRect b="0" l="0" r="0" t="0"/>
          <a:stretch/>
        </p:blipFill>
        <p:spPr>
          <a:xfrm>
            <a:off x="3854623" y="4736523"/>
            <a:ext cx="2207100" cy="320698"/>
          </a:xfrm>
          <a:prstGeom prst="rect">
            <a:avLst/>
          </a:prstGeom>
          <a:noFill/>
          <a:ln>
            <a:noFill/>
          </a:ln>
        </p:spPr>
      </p:pic>
      <p:sp>
        <p:nvSpPr>
          <p:cNvPr id="264" name="Google Shape;264;p36"/>
          <p:cNvSpPr txBox="1"/>
          <p:nvPr/>
        </p:nvSpPr>
        <p:spPr>
          <a:xfrm>
            <a:off x="738275" y="842225"/>
            <a:ext cx="6404700" cy="3894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650"/>
              <a:buFont typeface="Calibri"/>
              <a:buNone/>
            </a:pPr>
            <a:r>
              <a:rPr b="0" i="0" lang="en" sz="2600" u="none" cap="none" strike="noStrike">
                <a:solidFill>
                  <a:schemeClr val="dk1"/>
                </a:solidFill>
                <a:latin typeface="Calibri"/>
                <a:ea typeface="Calibri"/>
                <a:cs typeface="Calibri"/>
                <a:sym typeface="Calibri"/>
              </a:rPr>
              <a:t>We discussed:</a:t>
            </a:r>
            <a:endParaRPr/>
          </a:p>
          <a:p>
            <a:pPr indent="-393700" lvl="0" marL="457200" marR="0" rtl="0" algn="l">
              <a:lnSpc>
                <a:spcPct val="15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how and why NBPTS began.</a:t>
            </a:r>
            <a:endParaRPr/>
          </a:p>
          <a:p>
            <a:pPr indent="-393700" lvl="0" marL="457200" marR="0" rtl="0" algn="l">
              <a:lnSpc>
                <a:spcPct val="15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the parts of the NBC process.</a:t>
            </a:r>
            <a:endParaRPr/>
          </a:p>
          <a:p>
            <a:pPr indent="-393700" lvl="0" marL="457200" marR="0" rtl="0" algn="l">
              <a:lnSpc>
                <a:spcPct val="15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how teachers are being supported.</a:t>
            </a:r>
            <a:endParaRPr/>
          </a:p>
          <a:p>
            <a:pPr indent="-393700" lvl="0" marL="457200" marR="0" rtl="0" algn="l">
              <a:lnSpc>
                <a:spcPct val="15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why teachers pursue NBC.</a:t>
            </a:r>
            <a:endParaRPr/>
          </a:p>
        </p:txBody>
      </p:sp>
      <p:pic>
        <p:nvPicPr>
          <p:cNvPr id="265" name="Google Shape;265;p36"/>
          <p:cNvPicPr preferRelativeResize="0"/>
          <p:nvPr/>
        </p:nvPicPr>
        <p:blipFill>
          <a:blip r:embed="rId4">
            <a:alphaModFix/>
          </a:blip>
          <a:stretch>
            <a:fillRect/>
          </a:stretch>
        </p:blipFill>
        <p:spPr>
          <a:xfrm>
            <a:off x="5514749" y="205975"/>
            <a:ext cx="3624647" cy="2718478"/>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Google Shape;47;p10"/>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Learning Outcomes</a:t>
            </a:r>
            <a:endParaRPr/>
          </a:p>
        </p:txBody>
      </p:sp>
      <p:pic>
        <p:nvPicPr>
          <p:cNvPr id="48" name="Google Shape;48;p10"/>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49" name="Google Shape;49;p10"/>
          <p:cNvSpPr txBox="1"/>
          <p:nvPr/>
        </p:nvSpPr>
        <p:spPr>
          <a:xfrm>
            <a:off x="457200" y="1063378"/>
            <a:ext cx="6867899" cy="317082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650"/>
              <a:buFont typeface="Calibri"/>
              <a:buNone/>
            </a:pPr>
            <a:r>
              <a:rPr b="0" i="0" lang="en" sz="2600" u="none" cap="none" strike="noStrike">
                <a:solidFill>
                  <a:schemeClr val="dk1"/>
                </a:solidFill>
                <a:latin typeface="Calibri"/>
                <a:ea typeface="Calibri"/>
                <a:cs typeface="Calibri"/>
                <a:sym typeface="Calibri"/>
              </a:rPr>
              <a:t>I can explain:</a:t>
            </a:r>
            <a:endParaRPr/>
          </a:p>
          <a:p>
            <a:pPr indent="-393700" lvl="0" marL="457200" marR="0" rtl="0" algn="l">
              <a:lnSpc>
                <a:spcPct val="13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how and why NBPTS began.</a:t>
            </a:r>
            <a:endParaRPr/>
          </a:p>
          <a:p>
            <a:pPr indent="-393700" lvl="0" marL="457200" marR="0" rtl="0" algn="l">
              <a:lnSpc>
                <a:spcPct val="13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the parts of the NBC process.</a:t>
            </a:r>
            <a:endParaRPr/>
          </a:p>
          <a:p>
            <a:pPr indent="-393700" lvl="0" marL="457200" marR="0" rtl="0" algn="l">
              <a:lnSpc>
                <a:spcPct val="13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how teachers are being supported.</a:t>
            </a:r>
            <a:endParaRPr/>
          </a:p>
          <a:p>
            <a:pPr indent="-393700" lvl="0" marL="457200" marR="0" rtl="0" algn="l">
              <a:lnSpc>
                <a:spcPct val="130000"/>
              </a:lnSpc>
              <a:spcBef>
                <a:spcPts val="1900"/>
              </a:spcBef>
              <a:spcAft>
                <a:spcPts val="0"/>
              </a:spcAft>
              <a:buClr>
                <a:schemeClr val="dk1"/>
              </a:buClr>
              <a:buSzPts val="2600"/>
              <a:buFont typeface="Calibri"/>
              <a:buChar char="●"/>
            </a:pPr>
            <a:r>
              <a:rPr b="0" i="0" lang="en" sz="2600" u="none" cap="none" strike="noStrike">
                <a:solidFill>
                  <a:schemeClr val="dk1"/>
                </a:solidFill>
                <a:latin typeface="Calibri"/>
                <a:ea typeface="Calibri"/>
                <a:cs typeface="Calibri"/>
                <a:sym typeface="Calibri"/>
              </a:rPr>
              <a:t>why teachers pursue NBC.</a:t>
            </a:r>
            <a:endParaRPr/>
          </a:p>
        </p:txBody>
      </p:sp>
      <p:pic>
        <p:nvPicPr>
          <p:cNvPr id="50" name="Google Shape;50;p10"/>
          <p:cNvPicPr preferRelativeResize="0"/>
          <p:nvPr/>
        </p:nvPicPr>
        <p:blipFill>
          <a:blip r:embed="rId4">
            <a:alphaModFix/>
          </a:blip>
          <a:stretch>
            <a:fillRect/>
          </a:stretch>
        </p:blipFill>
        <p:spPr>
          <a:xfrm>
            <a:off x="6754250" y="1485963"/>
            <a:ext cx="2325650" cy="2325650"/>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37"/>
          <p:cNvPicPr preferRelativeResize="0"/>
          <p:nvPr/>
        </p:nvPicPr>
        <p:blipFill>
          <a:blip r:embed="rId3">
            <a:alphaModFix/>
          </a:blip>
          <a:stretch>
            <a:fillRect/>
          </a:stretch>
        </p:blipFill>
        <p:spPr>
          <a:xfrm>
            <a:off x="884903" y="109025"/>
            <a:ext cx="7374194"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8"/>
          <p:cNvSpPr txBox="1"/>
          <p:nvPr>
            <p:ph type="title"/>
          </p:nvPr>
        </p:nvSpPr>
        <p:spPr>
          <a:xfrm>
            <a:off x="503725" y="240125"/>
            <a:ext cx="41409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Resources:</a:t>
            </a:r>
            <a:endParaRPr/>
          </a:p>
        </p:txBody>
      </p:sp>
      <p:pic>
        <p:nvPicPr>
          <p:cNvPr id="276" name="Google Shape;276;p38"/>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277" name="Google Shape;277;p38"/>
          <p:cNvSpPr txBox="1"/>
          <p:nvPr/>
        </p:nvSpPr>
        <p:spPr>
          <a:xfrm>
            <a:off x="457200" y="1019724"/>
            <a:ext cx="4768200" cy="353322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450"/>
              <a:buFont typeface="Arial"/>
              <a:buNone/>
            </a:pPr>
            <a:r>
              <a:rPr b="1" i="0" lang="en" sz="1800" u="none" cap="none" strike="noStrike">
                <a:solidFill>
                  <a:schemeClr val="dk1"/>
                </a:solidFill>
                <a:latin typeface="Arial"/>
                <a:ea typeface="Arial"/>
                <a:cs typeface="Arial"/>
                <a:sym typeface="Arial"/>
              </a:rPr>
              <a:t>NBPTS: New Process:</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450"/>
              <a:buFont typeface="Arial"/>
              <a:buNone/>
            </a:pPr>
            <a:r>
              <a:rPr b="0" i="0" lang="en" sz="1800" u="sng" cap="none" strike="noStrike">
                <a:solidFill>
                  <a:schemeClr val="hlink"/>
                </a:solidFill>
                <a:latin typeface="Arial"/>
                <a:ea typeface="Arial"/>
                <a:cs typeface="Arial"/>
                <a:sym typeface="Arial"/>
                <a:hlinkClick r:id="rId4"/>
              </a:rPr>
              <a:t>www.nbpts.org</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450"/>
              <a:buFont typeface="Arial"/>
              <a:buNone/>
            </a:pPr>
            <a:r>
              <a:rPr b="1" i="0" lang="en" sz="1800" u="none" cap="none" strike="noStrike">
                <a:solidFill>
                  <a:schemeClr val="dk1"/>
                </a:solidFill>
                <a:latin typeface="Arial"/>
                <a:ea typeface="Arial"/>
                <a:cs typeface="Arial"/>
                <a:sym typeface="Arial"/>
              </a:rPr>
              <a:t>NYSED Shanker Grant</a:t>
            </a:r>
            <a:endParaRPr/>
          </a:p>
          <a:p>
            <a:pPr indent="0" lvl="0" marL="0" marR="0" rtl="0" algn="l">
              <a:lnSpc>
                <a:spcPct val="115000"/>
              </a:lnSpc>
              <a:spcBef>
                <a:spcPts val="0"/>
              </a:spcBef>
              <a:spcAft>
                <a:spcPts val="0"/>
              </a:spcAft>
              <a:buClr>
                <a:schemeClr val="dk1"/>
              </a:buClr>
              <a:buSzPts val="450"/>
              <a:buFont typeface="Arial"/>
              <a:buNone/>
            </a:pPr>
            <a:r>
              <a:rPr b="0" i="0" lang="en" sz="1800" u="sng" cap="none" strike="noStrike">
                <a:solidFill>
                  <a:schemeClr val="hlink"/>
                </a:solidFill>
                <a:latin typeface="Arial"/>
                <a:ea typeface="Arial"/>
                <a:cs typeface="Arial"/>
                <a:sym typeface="Arial"/>
                <a:hlinkClick r:id="rId5"/>
              </a:rPr>
              <a:t>http://www.highered.nysed.gov/kiap/ashanker/albertshanker.html</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450"/>
              <a:buFont typeface="Arial"/>
              <a:buNone/>
            </a:pPr>
            <a:r>
              <a:rPr b="1" i="0" lang="en" sz="1800" u="none" cap="none" strike="noStrike">
                <a:solidFill>
                  <a:schemeClr val="dk1"/>
                </a:solidFill>
                <a:latin typeface="Arial"/>
                <a:ea typeface="Arial"/>
                <a:cs typeface="Arial"/>
                <a:sym typeface="Arial"/>
              </a:rPr>
              <a:t>National Board Council of New York</a:t>
            </a:r>
            <a:endParaRPr/>
          </a:p>
          <a:p>
            <a:pPr indent="0" lvl="0" marL="0" marR="0" rtl="0" algn="l">
              <a:lnSpc>
                <a:spcPct val="115000"/>
              </a:lnSpc>
              <a:spcBef>
                <a:spcPts val="0"/>
              </a:spcBef>
              <a:spcAft>
                <a:spcPts val="0"/>
              </a:spcAft>
              <a:buClr>
                <a:schemeClr val="dk1"/>
              </a:buClr>
              <a:buSzPts val="450"/>
              <a:buFont typeface="Arial"/>
              <a:buNone/>
            </a:pPr>
            <a:r>
              <a:rPr b="0" i="0" lang="en" sz="1800" u="sng" cap="none" strike="noStrike">
                <a:solidFill>
                  <a:schemeClr val="hlink"/>
                </a:solidFill>
                <a:latin typeface="Arial"/>
                <a:ea typeface="Arial"/>
                <a:cs typeface="Arial"/>
                <a:sym typeface="Arial"/>
                <a:hlinkClick r:id="rId6"/>
              </a:rPr>
              <a:t>www.nbcny.org</a:t>
            </a:r>
            <a:endParaRPr b="0" i="0" sz="1800" u="sng" cap="none" strike="noStrike">
              <a:solidFill>
                <a:schemeClr val="hlink"/>
              </a:solidFill>
              <a:latin typeface="Arial"/>
              <a:ea typeface="Arial"/>
              <a:cs typeface="Arial"/>
              <a:sym typeface="Arial"/>
              <a:hlinkClick r:id="rId7"/>
            </a:endParaRPr>
          </a:p>
          <a:p>
            <a:pPr indent="0" lvl="0" marL="0" marR="0" rtl="0" algn="l">
              <a:lnSpc>
                <a:spcPct val="115000"/>
              </a:lnSpc>
              <a:spcBef>
                <a:spcPts val="0"/>
              </a:spcBef>
              <a:spcAft>
                <a:spcPts val="0"/>
              </a:spcAft>
              <a:buClr>
                <a:schemeClr val="dk1"/>
              </a:buClr>
              <a:buSzPts val="400"/>
              <a:buFont typeface="Arial"/>
              <a:buNone/>
            </a:pPr>
            <a:r>
              <a:rPr b="0" i="0" lang="en" sz="1600" u="none" cap="none" strike="noStrike">
                <a:solidFill>
                  <a:srgbClr val="000000"/>
                </a:solidFill>
                <a:latin typeface="Arial"/>
                <a:ea typeface="Arial"/>
                <a:cs typeface="Arial"/>
                <a:sym typeface="Arial"/>
              </a:rPr>
              <a:t>Annette Romano, NBCT</a:t>
            </a:r>
            <a:endParaRPr/>
          </a:p>
          <a:p>
            <a:pPr indent="0" lvl="0" marL="0" marR="0" rtl="0" algn="l">
              <a:lnSpc>
                <a:spcPct val="115000"/>
              </a:lnSpc>
              <a:spcBef>
                <a:spcPts val="0"/>
              </a:spcBef>
              <a:spcAft>
                <a:spcPts val="0"/>
              </a:spcAft>
              <a:buClr>
                <a:schemeClr val="dk1"/>
              </a:buClr>
              <a:buSzPts val="400"/>
              <a:buFont typeface="Arial"/>
              <a:buNone/>
            </a:pPr>
            <a:r>
              <a:rPr b="0" i="0" lang="en" sz="1600" u="sng" cap="none" strike="noStrike">
                <a:solidFill>
                  <a:schemeClr val="hlink"/>
                </a:solidFill>
                <a:latin typeface="Arial"/>
                <a:ea typeface="Arial"/>
                <a:cs typeface="Arial"/>
                <a:sym typeface="Arial"/>
                <a:hlinkClick r:id="rId8"/>
              </a:rPr>
              <a:t>aromano12@gmail.com</a:t>
            </a:r>
            <a:endParaRPr b="0" i="0" sz="1600" u="sng" cap="none" strike="noStrike">
              <a:solidFill>
                <a:schemeClr val="hlink"/>
              </a:solidFill>
              <a:latin typeface="Arial"/>
              <a:ea typeface="Arial"/>
              <a:cs typeface="Arial"/>
              <a:sym typeface="Arial"/>
              <a:hlinkClick r:id="rId9"/>
            </a:endParaRPr>
          </a:p>
          <a:p>
            <a:pPr indent="0" lvl="0" marL="0" marR="0" rtl="0" algn="l">
              <a:lnSpc>
                <a:spcPct val="115000"/>
              </a:lnSpc>
              <a:spcBef>
                <a:spcPts val="0"/>
              </a:spcBef>
              <a:spcAft>
                <a:spcPts val="0"/>
              </a:spcAft>
              <a:buClr>
                <a:schemeClr val="dk1"/>
              </a:buClr>
              <a:buSzPts val="450"/>
              <a:buFont typeface="Arial"/>
              <a:buNone/>
            </a:pPr>
            <a:r>
              <a:rPr b="1" i="0" lang="en" sz="1800" u="none" cap="none" strike="noStrike">
                <a:solidFill>
                  <a:schemeClr val="dk1"/>
                </a:solidFill>
                <a:latin typeface="Arial"/>
                <a:ea typeface="Arial"/>
                <a:cs typeface="Arial"/>
                <a:sym typeface="Arial"/>
              </a:rPr>
              <a:t>New York State United Teachers</a:t>
            </a:r>
            <a:endParaRPr/>
          </a:p>
          <a:p>
            <a:pPr indent="0" lvl="0" marL="0" marR="0" rtl="0" algn="l">
              <a:lnSpc>
                <a:spcPct val="115000"/>
              </a:lnSpc>
              <a:spcBef>
                <a:spcPts val="0"/>
              </a:spcBef>
              <a:spcAft>
                <a:spcPts val="0"/>
              </a:spcAft>
              <a:buClr>
                <a:schemeClr val="dk1"/>
              </a:buClr>
              <a:buSzPts val="450"/>
              <a:buFont typeface="Arial"/>
              <a:buNone/>
            </a:pPr>
            <a:r>
              <a:rPr b="0" i="0" lang="en" sz="1800" u="sng" cap="none" strike="noStrike">
                <a:solidFill>
                  <a:schemeClr val="hlink"/>
                </a:solidFill>
                <a:latin typeface="Arial"/>
                <a:ea typeface="Arial"/>
                <a:cs typeface="Arial"/>
                <a:sym typeface="Arial"/>
                <a:hlinkClick r:id="rId10"/>
              </a:rPr>
              <a:t>www.nysut.org</a:t>
            </a:r>
            <a:endParaRPr b="0" i="0" sz="1800" u="sng" cap="none" strike="noStrike">
              <a:solidFill>
                <a:schemeClr val="hlink"/>
              </a:solidFill>
              <a:latin typeface="Arial"/>
              <a:ea typeface="Arial"/>
              <a:cs typeface="Arial"/>
              <a:sym typeface="Arial"/>
              <a:hlinkClick r:id="rId11"/>
            </a:endParaRPr>
          </a:p>
          <a:p>
            <a:pPr indent="0" lvl="0" marL="0" marR="0" rtl="0" algn="l">
              <a:lnSpc>
                <a:spcPct val="115000"/>
              </a:lnSpc>
              <a:spcBef>
                <a:spcPts val="0"/>
              </a:spcBef>
              <a:spcAft>
                <a:spcPts val="0"/>
              </a:spcAft>
              <a:buClr>
                <a:schemeClr val="dk1"/>
              </a:buClr>
              <a:buSzPts val="450"/>
              <a:buFont typeface="Arial"/>
              <a:buNone/>
            </a:pPr>
            <a:r>
              <a:t/>
            </a:r>
            <a:endParaRPr b="0" i="0" sz="1800" u="sng" cap="none" strike="noStrike">
              <a:solidFill>
                <a:schemeClr val="hlink"/>
              </a:solidFill>
              <a:latin typeface="Arial"/>
              <a:ea typeface="Arial"/>
              <a:cs typeface="Arial"/>
              <a:sym typeface="Arial"/>
              <a:hlinkClick r:id="rId12"/>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 name="Google Shape;278;p38"/>
          <p:cNvPicPr preferRelativeResize="0"/>
          <p:nvPr/>
        </p:nvPicPr>
        <p:blipFill>
          <a:blip r:embed="rId13">
            <a:alphaModFix/>
          </a:blip>
          <a:stretch>
            <a:fillRect/>
          </a:stretch>
        </p:blipFill>
        <p:spPr>
          <a:xfrm>
            <a:off x="5346650" y="543350"/>
            <a:ext cx="3613801" cy="2923524"/>
          </a:xfrm>
          <a:prstGeom prst="rect">
            <a:avLst/>
          </a:prstGeom>
          <a:noFill/>
          <a:ln>
            <a:noFill/>
          </a:ln>
        </p:spPr>
      </p:pic>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39"/>
          <p:cNvPicPr preferRelativeResize="0"/>
          <p:nvPr/>
        </p:nvPicPr>
        <p:blipFill rotWithShape="1">
          <a:blip r:embed="rId3">
            <a:alphaModFix/>
          </a:blip>
          <a:srcRect b="0" l="0" r="0" t="0"/>
          <a:stretch/>
        </p:blipFill>
        <p:spPr>
          <a:xfrm>
            <a:off x="1997125" y="680625"/>
            <a:ext cx="5899675" cy="4262324"/>
          </a:xfrm>
          <a:prstGeom prst="rect">
            <a:avLst/>
          </a:prstGeom>
          <a:noFill/>
          <a:ln>
            <a:noFill/>
          </a:ln>
        </p:spPr>
      </p:pic>
      <p:sp>
        <p:nvSpPr>
          <p:cNvPr id="284" name="Google Shape;284;p39"/>
          <p:cNvSpPr txBox="1"/>
          <p:nvPr/>
        </p:nvSpPr>
        <p:spPr>
          <a:xfrm>
            <a:off x="1283900" y="171300"/>
            <a:ext cx="3908699" cy="4379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50"/>
              <a:buFont typeface="Arial"/>
              <a:buNone/>
            </a:pPr>
            <a:r>
              <a:rPr b="0" i="0" lang="en" sz="3000" u="none" cap="none" strike="noStrike">
                <a:solidFill>
                  <a:srgbClr val="000000"/>
                </a:solidFill>
                <a:latin typeface="Arial"/>
                <a:ea typeface="Arial"/>
                <a:cs typeface="Arial"/>
                <a:sym typeface="Arial"/>
              </a:rPr>
              <a:t>For our students</a:t>
            </a:r>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pic>
        <p:nvPicPr>
          <p:cNvPr id="55" name="Google Shape;55;p11"/>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56" name="Google Shape;56;p11"/>
          <p:cNvSpPr txBox="1"/>
          <p:nvPr/>
        </p:nvSpPr>
        <p:spPr>
          <a:xfrm>
            <a:off x="2414825" y="953300"/>
            <a:ext cx="6153000" cy="183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50"/>
              <a:buFont typeface="Arial"/>
              <a:buNone/>
            </a:pPr>
            <a:r>
              <a:t/>
            </a:r>
            <a:endParaRPr b="1" sz="3000"/>
          </a:p>
          <a:p>
            <a:pPr indent="0" lvl="0" marL="0" marR="0" rtl="0" algn="l">
              <a:lnSpc>
                <a:spcPct val="115000"/>
              </a:lnSpc>
              <a:spcBef>
                <a:spcPts val="0"/>
              </a:spcBef>
              <a:spcAft>
                <a:spcPts val="0"/>
              </a:spcAft>
              <a:buClr>
                <a:srgbClr val="000000"/>
              </a:buClr>
              <a:buSzPts val="750"/>
              <a:buFont typeface="Arial"/>
              <a:buNone/>
            </a:pPr>
            <a:r>
              <a:rPr b="1" lang="en" sz="3000"/>
              <a:t>H</a:t>
            </a:r>
            <a:r>
              <a:rPr b="1" i="0" lang="en" sz="3000" u="none" cap="none" strike="noStrike">
                <a:solidFill>
                  <a:srgbClr val="000000"/>
                </a:solidFill>
                <a:latin typeface="Arial"/>
                <a:ea typeface="Arial"/>
                <a:cs typeface="Arial"/>
                <a:sym typeface="Arial"/>
              </a:rPr>
              <a:t>igh quality professional development is..</a:t>
            </a:r>
            <a:r>
              <a:rPr b="1" lang="en" sz="3000"/>
              <a:t>.</a:t>
            </a:r>
            <a:endParaRPr/>
          </a:p>
          <a:p>
            <a:pPr indent="0" lvl="0" marL="0" marR="0" rtl="0" algn="l">
              <a:lnSpc>
                <a:spcPct val="115000"/>
              </a:lnSpc>
              <a:spcBef>
                <a:spcPts val="600"/>
              </a:spcBef>
              <a:spcAft>
                <a:spcPts val="0"/>
              </a:spcAft>
              <a:buClr>
                <a:srgbClr val="000000"/>
              </a:buClr>
              <a:buSzPts val="3000"/>
              <a:buFont typeface="Arial"/>
              <a:buNone/>
            </a:pPr>
            <a:r>
              <a:t/>
            </a:r>
            <a:endParaRPr b="1"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11"/>
          <p:cNvPicPr preferRelativeResize="0"/>
          <p:nvPr/>
        </p:nvPicPr>
        <p:blipFill>
          <a:blip r:embed="rId4">
            <a:alphaModFix/>
          </a:blip>
          <a:stretch>
            <a:fillRect/>
          </a:stretch>
        </p:blipFill>
        <p:spPr>
          <a:xfrm>
            <a:off x="422024" y="411576"/>
            <a:ext cx="1443625" cy="1443625"/>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2"/>
          <p:cNvSpPr txBox="1"/>
          <p:nvPr>
            <p:ph type="title"/>
          </p:nvPr>
        </p:nvSpPr>
        <p:spPr>
          <a:xfrm>
            <a:off x="457200" y="150450"/>
            <a:ext cx="8229600" cy="684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Mission of NBPTS</a:t>
            </a:r>
            <a:endParaRPr b="1" i="0" sz="3600" u="none" cap="none" strike="noStrike">
              <a:solidFill>
                <a:schemeClr val="dk1"/>
              </a:solidFill>
              <a:latin typeface="Arial"/>
              <a:ea typeface="Arial"/>
              <a:cs typeface="Arial"/>
              <a:sym typeface="Arial"/>
            </a:endParaRPr>
          </a:p>
        </p:txBody>
      </p:sp>
      <p:pic>
        <p:nvPicPr>
          <p:cNvPr id="63" name="Google Shape;63;p12"/>
          <p:cNvPicPr preferRelativeResize="0"/>
          <p:nvPr/>
        </p:nvPicPr>
        <p:blipFill rotWithShape="1">
          <a:blip r:embed="rId3">
            <a:alphaModFix/>
          </a:blip>
          <a:srcRect b="0" l="0" r="0" t="0"/>
          <a:stretch/>
        </p:blipFill>
        <p:spPr>
          <a:xfrm>
            <a:off x="3854623" y="4736523"/>
            <a:ext cx="2207100" cy="320698"/>
          </a:xfrm>
          <a:prstGeom prst="rect">
            <a:avLst/>
          </a:prstGeom>
          <a:noFill/>
          <a:ln>
            <a:noFill/>
          </a:ln>
        </p:spPr>
      </p:pic>
      <p:sp>
        <p:nvSpPr>
          <p:cNvPr id="64" name="Google Shape;64;p12"/>
          <p:cNvSpPr/>
          <p:nvPr/>
        </p:nvSpPr>
        <p:spPr>
          <a:xfrm>
            <a:off x="386175" y="834750"/>
            <a:ext cx="8680200" cy="3139200"/>
          </a:xfrm>
          <a:prstGeom prst="rect">
            <a:avLst/>
          </a:prstGeom>
          <a:noFill/>
          <a:ln>
            <a:noFill/>
          </a:ln>
        </p:spPr>
        <p:txBody>
          <a:bodyPr anchorCtr="0" anchor="t" bIns="45700" lIns="91425" spcFirstLastPara="1" rIns="91425" wrap="square" tIns="45700">
            <a:noAutofit/>
          </a:bodyPr>
          <a:lstStyle/>
          <a:p>
            <a:pPr indent="-38100" lvl="0" marL="0" marR="0" rtl="0" algn="l">
              <a:lnSpc>
                <a:spcPct val="100000"/>
              </a:lnSpc>
              <a:spcBef>
                <a:spcPts val="0"/>
              </a:spcBef>
              <a:spcAft>
                <a:spcPts val="0"/>
              </a:spcAft>
              <a:buClr>
                <a:srgbClr val="000000"/>
              </a:buClr>
              <a:buSzPts val="2400"/>
              <a:buFont typeface="Arial"/>
              <a:buChar char="•"/>
            </a:pPr>
            <a:r>
              <a:rPr b="0" i="0" lang="en" sz="2400" u="none" cap="none" strike="noStrike">
                <a:solidFill>
                  <a:srgbClr val="000000"/>
                </a:solidFill>
                <a:latin typeface="Calibri"/>
                <a:ea typeface="Calibri"/>
                <a:cs typeface="Calibri"/>
                <a:sym typeface="Calibri"/>
              </a:rPr>
              <a:t>maintaining </a:t>
            </a:r>
            <a:r>
              <a:rPr b="1" i="0" lang="en" sz="2400" u="none" cap="none" strike="noStrike">
                <a:solidFill>
                  <a:srgbClr val="000000"/>
                </a:solidFill>
                <a:latin typeface="Calibri"/>
                <a:ea typeface="Calibri"/>
                <a:cs typeface="Calibri"/>
                <a:sym typeface="Calibri"/>
              </a:rPr>
              <a:t>high and rigorous standards</a:t>
            </a:r>
            <a:r>
              <a:rPr b="0" i="0" lang="en" sz="2400" u="none" cap="none" strike="noStrike">
                <a:solidFill>
                  <a:srgbClr val="000000"/>
                </a:solidFill>
                <a:latin typeface="Calibri"/>
                <a:ea typeface="Calibri"/>
                <a:cs typeface="Calibri"/>
                <a:sym typeface="Calibri"/>
              </a:rPr>
              <a:t> for what accomplished teachers should know and be able to do; </a:t>
            </a:r>
            <a:br>
              <a:rPr b="0" i="0" lang="en" sz="2400" u="none" cap="none" strike="noStrike">
                <a:solidFill>
                  <a:srgbClr val="000000"/>
                </a:solidFill>
                <a:latin typeface="Calibri"/>
                <a:ea typeface="Calibri"/>
                <a:cs typeface="Calibri"/>
                <a:sym typeface="Calibri"/>
              </a:rPr>
            </a:br>
            <a:endParaRPr b="0" i="0" sz="2400" u="none" cap="none" strike="noStrike">
              <a:solidFill>
                <a:srgbClr val="000000"/>
              </a:solidFill>
              <a:latin typeface="Calibri"/>
              <a:ea typeface="Calibri"/>
              <a:cs typeface="Calibri"/>
              <a:sym typeface="Calibri"/>
            </a:endParaRPr>
          </a:p>
          <a:p>
            <a:pPr indent="-38100" lvl="0" marL="0" marR="0" rtl="0" algn="l">
              <a:lnSpc>
                <a:spcPct val="100000"/>
              </a:lnSpc>
              <a:spcBef>
                <a:spcPts val="0"/>
              </a:spcBef>
              <a:spcAft>
                <a:spcPts val="0"/>
              </a:spcAft>
              <a:buClr>
                <a:srgbClr val="000000"/>
              </a:buClr>
              <a:buSzPts val="2400"/>
              <a:buFont typeface="Arial"/>
              <a:buChar char="•"/>
            </a:pPr>
            <a:r>
              <a:rPr b="0" i="0" lang="en" sz="2400" u="none" cap="none" strike="noStrike">
                <a:solidFill>
                  <a:srgbClr val="000000"/>
                </a:solidFill>
                <a:latin typeface="Calibri"/>
                <a:ea typeface="Calibri"/>
                <a:cs typeface="Calibri"/>
                <a:sym typeface="Calibri"/>
              </a:rPr>
              <a:t>providing a </a:t>
            </a:r>
            <a:r>
              <a:rPr b="1" i="0" lang="en" sz="2400" u="none" cap="none" strike="noStrike">
                <a:solidFill>
                  <a:srgbClr val="000000"/>
                </a:solidFill>
                <a:latin typeface="Calibri"/>
                <a:ea typeface="Calibri"/>
                <a:cs typeface="Calibri"/>
                <a:sym typeface="Calibri"/>
              </a:rPr>
              <a:t>national voluntary system</a:t>
            </a:r>
            <a:r>
              <a:rPr b="0" i="0" lang="en" sz="2400" u="none" cap="none" strike="noStrike">
                <a:solidFill>
                  <a:srgbClr val="000000"/>
                </a:solidFill>
                <a:latin typeface="Calibri"/>
                <a:ea typeface="Calibri"/>
                <a:cs typeface="Calibri"/>
                <a:sym typeface="Calibri"/>
              </a:rPr>
              <a:t> certifying teachers who meet these standards; and </a:t>
            </a:r>
            <a:br>
              <a:rPr b="0" i="0" lang="en" sz="2400" u="none" cap="none" strike="noStrike">
                <a:solidFill>
                  <a:srgbClr val="000000"/>
                </a:solidFill>
                <a:latin typeface="Calibri"/>
                <a:ea typeface="Calibri"/>
                <a:cs typeface="Calibri"/>
                <a:sym typeface="Calibri"/>
              </a:rPr>
            </a:br>
            <a:endParaRPr b="0" i="0" sz="2400" u="none" cap="none" strike="noStrike">
              <a:solidFill>
                <a:srgbClr val="000000"/>
              </a:solidFill>
              <a:latin typeface="Calibri"/>
              <a:ea typeface="Calibri"/>
              <a:cs typeface="Calibri"/>
              <a:sym typeface="Calibri"/>
            </a:endParaRPr>
          </a:p>
          <a:p>
            <a:pPr indent="-38100" lvl="0" marL="0" marR="0" rtl="0" algn="l">
              <a:lnSpc>
                <a:spcPct val="100000"/>
              </a:lnSpc>
              <a:spcBef>
                <a:spcPts val="0"/>
              </a:spcBef>
              <a:spcAft>
                <a:spcPts val="0"/>
              </a:spcAft>
              <a:buClr>
                <a:srgbClr val="000000"/>
              </a:buClr>
              <a:buSzPts val="2400"/>
              <a:buFont typeface="Arial"/>
              <a:buChar char="•"/>
            </a:pPr>
            <a:r>
              <a:rPr b="1" i="0" lang="en" sz="2400" u="none" cap="none" strike="noStrike">
                <a:solidFill>
                  <a:srgbClr val="000000"/>
                </a:solidFill>
                <a:latin typeface="Calibri"/>
                <a:ea typeface="Calibri"/>
                <a:cs typeface="Calibri"/>
                <a:sym typeface="Calibri"/>
              </a:rPr>
              <a:t>advocating related education reforms</a:t>
            </a:r>
            <a:r>
              <a:rPr b="0" i="0" lang="en" sz="2400" u="none" cap="none" strike="noStrike">
                <a:solidFill>
                  <a:srgbClr val="000000"/>
                </a:solidFill>
                <a:latin typeface="Calibri"/>
                <a:ea typeface="Calibri"/>
                <a:cs typeface="Calibri"/>
                <a:sym typeface="Calibri"/>
              </a:rPr>
              <a:t> to integrate National Board Certification into American education and to</a:t>
            </a:r>
            <a:r>
              <a:rPr b="1" i="0" lang="en" sz="2400" u="none" cap="none" strike="noStrike">
                <a:solidFill>
                  <a:srgbClr val="000000"/>
                </a:solidFill>
                <a:latin typeface="Calibri"/>
                <a:ea typeface="Calibri"/>
                <a:cs typeface="Calibri"/>
                <a:sym typeface="Calibri"/>
              </a:rPr>
              <a:t> capitalize</a:t>
            </a:r>
            <a:r>
              <a:rPr b="0" i="0" lang="en" sz="2400" u="none" cap="none" strike="noStrike">
                <a:solidFill>
                  <a:srgbClr val="000000"/>
                </a:solidFill>
                <a:latin typeface="Calibri"/>
                <a:ea typeface="Calibri"/>
                <a:cs typeface="Calibri"/>
                <a:sym typeface="Calibri"/>
              </a:rPr>
              <a:t> on the expertise of National Board Certified Teachers. </a:t>
            </a:r>
            <a:endParaRPr b="0" i="0" sz="2400" u="none" cap="none" strike="noStrike">
              <a:solidFill>
                <a:srgbClr val="000000"/>
              </a:solidFill>
              <a:latin typeface="Calibri"/>
              <a:ea typeface="Calibri"/>
              <a:cs typeface="Calibri"/>
              <a:sym typeface="Calibri"/>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National Board Certification is:</a:t>
            </a:r>
            <a:endParaRPr/>
          </a:p>
        </p:txBody>
      </p:sp>
      <p:pic>
        <p:nvPicPr>
          <p:cNvPr id="70" name="Google Shape;70;p13"/>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71" name="Google Shape;71;p13"/>
          <p:cNvSpPr txBox="1"/>
          <p:nvPr/>
        </p:nvSpPr>
        <p:spPr>
          <a:xfrm>
            <a:off x="3634850" y="1152800"/>
            <a:ext cx="5419499" cy="3012298"/>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Recognition for accomplished teaching—content knowledge and teaching pedagogy</a:t>
            </a:r>
            <a:endParaRPr/>
          </a:p>
          <a:p>
            <a:pPr indent="-342900" lvl="0" marL="457200" marR="0" rtl="0" algn="l">
              <a:lnSpc>
                <a:spcPct val="115000"/>
              </a:lnSpc>
              <a:spcBef>
                <a:spcPts val="160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Advanced certification</a:t>
            </a:r>
            <a:endParaRPr/>
          </a:p>
          <a:p>
            <a:pPr indent="-342900" lvl="0" marL="457200" marR="0" rtl="0" algn="l">
              <a:lnSpc>
                <a:spcPct val="115000"/>
              </a:lnSpc>
              <a:spcBef>
                <a:spcPts val="160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Voluntary</a:t>
            </a:r>
            <a:endParaRPr/>
          </a:p>
          <a:p>
            <a:pPr indent="-342900" lvl="0" marL="457200" marR="0" rtl="0" algn="l">
              <a:lnSpc>
                <a:spcPct val="115000"/>
              </a:lnSpc>
              <a:spcBef>
                <a:spcPts val="160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Assessment based on national standards of accomplished teaching developed by teachers and other educators</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 name="Google Shape;72;p13"/>
          <p:cNvPicPr preferRelativeResize="0"/>
          <p:nvPr/>
        </p:nvPicPr>
        <p:blipFill rotWithShape="1">
          <a:blip r:embed="rId4">
            <a:alphaModFix/>
          </a:blip>
          <a:srcRect b="6188" l="0" r="0" t="3181"/>
          <a:stretch/>
        </p:blipFill>
        <p:spPr>
          <a:xfrm>
            <a:off x="838200" y="819150"/>
            <a:ext cx="2507450" cy="4661524"/>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Standards Based</a:t>
            </a:r>
            <a:endParaRPr/>
          </a:p>
        </p:txBody>
      </p:sp>
      <p:pic>
        <p:nvPicPr>
          <p:cNvPr id="78" name="Google Shape;78;p14"/>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sp>
        <p:nvSpPr>
          <p:cNvPr id="79" name="Google Shape;79;p14"/>
          <p:cNvSpPr txBox="1"/>
          <p:nvPr/>
        </p:nvSpPr>
        <p:spPr>
          <a:xfrm>
            <a:off x="455850" y="897200"/>
            <a:ext cx="5674198" cy="3235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Standards are based on the NBPTS policy statement, </a:t>
            </a:r>
            <a:r>
              <a:rPr b="0" i="1" lang="en" sz="1800" u="none" cap="none" strike="noStrike">
                <a:solidFill>
                  <a:schemeClr val="dk1"/>
                </a:solidFill>
                <a:latin typeface="Calibri"/>
                <a:ea typeface="Calibri"/>
                <a:cs typeface="Calibri"/>
                <a:sym typeface="Calibri"/>
              </a:rPr>
              <a:t>What Teachers Should Know and Be Able to Do,</a:t>
            </a:r>
            <a:r>
              <a:rPr b="0" i="0" lang="en" sz="1800" u="none" cap="none" strike="noStrike">
                <a:solidFill>
                  <a:schemeClr val="dk1"/>
                </a:solidFill>
                <a:latin typeface="Calibri"/>
                <a:ea typeface="Calibri"/>
                <a:cs typeface="Calibri"/>
                <a:sym typeface="Calibri"/>
              </a:rPr>
              <a:t> and the Five Core Propositions</a:t>
            </a:r>
            <a:endParaRPr/>
          </a:p>
          <a:p>
            <a:pPr indent="-342900" lvl="0" marL="457200" marR="0" rtl="0" algn="l">
              <a:lnSpc>
                <a:spcPct val="115000"/>
              </a:lnSpc>
              <a:spcBef>
                <a:spcPts val="240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Standards are </a:t>
            </a:r>
            <a:r>
              <a:rPr b="1" i="0" lang="en" sz="1800" u="none" cap="none" strike="noStrike">
                <a:solidFill>
                  <a:schemeClr val="dk1"/>
                </a:solidFill>
                <a:latin typeface="Calibri"/>
                <a:ea typeface="Calibri"/>
                <a:cs typeface="Calibri"/>
                <a:sym typeface="Calibri"/>
              </a:rPr>
              <a:t>written by practicing classroom teachers,</a:t>
            </a:r>
            <a:r>
              <a:rPr b="0" i="0" lang="en" sz="1800" u="none" cap="none" strike="noStrike">
                <a:solidFill>
                  <a:schemeClr val="dk1"/>
                </a:solidFill>
                <a:latin typeface="Calibri"/>
                <a:ea typeface="Calibri"/>
                <a:cs typeface="Calibri"/>
                <a:sym typeface="Calibri"/>
              </a:rPr>
              <a:t> developmental experts, and educational leaders in each respective disciplinary field, from across the country</a:t>
            </a:r>
            <a:endParaRPr/>
          </a:p>
          <a:p>
            <a:pPr indent="-342900" lvl="0" marL="457200" marR="0" rtl="0" algn="l">
              <a:lnSpc>
                <a:spcPct val="115000"/>
              </a:lnSpc>
              <a:spcBef>
                <a:spcPts val="2400"/>
              </a:spcBef>
              <a:spcAft>
                <a:spcPts val="0"/>
              </a:spcAft>
              <a:buClr>
                <a:schemeClr val="dk1"/>
              </a:buClr>
              <a:buSzPts val="1800"/>
              <a:buFont typeface="Calibri"/>
              <a:buChar char="●"/>
            </a:pPr>
            <a:r>
              <a:rPr b="0" i="0" lang="en" sz="1800" u="none" cap="none" strike="noStrike">
                <a:solidFill>
                  <a:schemeClr val="dk1"/>
                </a:solidFill>
                <a:latin typeface="Calibri"/>
                <a:ea typeface="Calibri"/>
                <a:cs typeface="Calibri"/>
                <a:sym typeface="Calibri"/>
              </a:rPr>
              <a:t>Standards are widely disseminated for public review, approved by the NBPTS Board of Directors and made available online at no charge</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 name="Google Shape;80;p14"/>
          <p:cNvPicPr preferRelativeResize="0"/>
          <p:nvPr/>
        </p:nvPicPr>
        <p:blipFill rotWithShape="1">
          <a:blip r:embed="rId4">
            <a:alphaModFix/>
          </a:blip>
          <a:srcRect b="0" l="0" r="0" t="0"/>
          <a:stretch/>
        </p:blipFill>
        <p:spPr>
          <a:xfrm>
            <a:off x="6244650" y="332975"/>
            <a:ext cx="2099672" cy="4861752"/>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3">
            <a:alphaModFix/>
          </a:blip>
          <a:srcRect b="0" l="0" r="0" t="0"/>
          <a:stretch/>
        </p:blipFill>
        <p:spPr>
          <a:xfrm rot="-444000">
            <a:off x="1883084" y="991795"/>
            <a:ext cx="5296625" cy="4007005"/>
          </a:xfrm>
          <a:prstGeom prst="rect">
            <a:avLst/>
          </a:prstGeom>
          <a:noFill/>
          <a:ln>
            <a:noFill/>
          </a:ln>
        </p:spPr>
      </p:pic>
      <p:sp>
        <p:nvSpPr>
          <p:cNvPr id="86" name="Google Shape;86;p15"/>
          <p:cNvSpPr txBox="1"/>
          <p:nvPr>
            <p:ph type="title"/>
          </p:nvPr>
        </p:nvSpPr>
        <p:spPr>
          <a:xfrm>
            <a:off x="457200" y="997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The Five Core Propositions</a:t>
            </a:r>
            <a:endParaRPr/>
          </a:p>
        </p:txBody>
      </p:sp>
      <p:pic>
        <p:nvPicPr>
          <p:cNvPr id="87" name="Google Shape;87;p15"/>
          <p:cNvPicPr preferRelativeResize="0"/>
          <p:nvPr/>
        </p:nvPicPr>
        <p:blipFill rotWithShape="1">
          <a:blip r:embed="rId4">
            <a:alphaModFix/>
          </a:blip>
          <a:srcRect b="0" l="0" r="0" t="0"/>
          <a:stretch/>
        </p:blipFill>
        <p:spPr>
          <a:xfrm>
            <a:off x="3854623" y="4736523"/>
            <a:ext cx="2207098" cy="320775"/>
          </a:xfrm>
          <a:prstGeom prst="rect">
            <a:avLst/>
          </a:prstGeom>
          <a:noFill/>
          <a:ln>
            <a:noFill/>
          </a:ln>
        </p:spPr>
      </p:pic>
      <p:sp>
        <p:nvSpPr>
          <p:cNvPr id="88" name="Google Shape;88;p15"/>
          <p:cNvSpPr/>
          <p:nvPr/>
        </p:nvSpPr>
        <p:spPr>
          <a:xfrm>
            <a:off x="3794400" y="902475"/>
            <a:ext cx="1514998" cy="894299"/>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Are committed to students and their learning.</a:t>
            </a:r>
            <a:endParaRPr/>
          </a:p>
        </p:txBody>
      </p:sp>
      <p:sp>
        <p:nvSpPr>
          <p:cNvPr id="89" name="Google Shape;89;p15"/>
          <p:cNvSpPr/>
          <p:nvPr/>
        </p:nvSpPr>
        <p:spPr>
          <a:xfrm>
            <a:off x="5890850" y="1457100"/>
            <a:ext cx="1715700" cy="1054197"/>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Know the subjects they teach and how to teach them to students.</a:t>
            </a:r>
            <a:endParaRPr/>
          </a:p>
        </p:txBody>
      </p:sp>
      <p:sp>
        <p:nvSpPr>
          <p:cNvPr id="90" name="Google Shape;90;p15"/>
          <p:cNvSpPr/>
          <p:nvPr/>
        </p:nvSpPr>
        <p:spPr>
          <a:xfrm>
            <a:off x="1886900" y="1545725"/>
            <a:ext cx="1644600" cy="9474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Are members of learning communities.</a:t>
            </a:r>
            <a:endParaRPr/>
          </a:p>
        </p:txBody>
      </p:sp>
      <p:sp>
        <p:nvSpPr>
          <p:cNvPr id="91" name="Google Shape;91;p15"/>
          <p:cNvSpPr/>
          <p:nvPr/>
        </p:nvSpPr>
        <p:spPr>
          <a:xfrm>
            <a:off x="5052000" y="3226775"/>
            <a:ext cx="1644600" cy="9474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Are responsible for managing and monitoring student learning.</a:t>
            </a:r>
            <a:endParaRPr/>
          </a:p>
        </p:txBody>
      </p:sp>
      <p:sp>
        <p:nvSpPr>
          <p:cNvPr id="92" name="Google Shape;92;p15"/>
          <p:cNvSpPr txBox="1"/>
          <p:nvPr/>
        </p:nvSpPr>
        <p:spPr>
          <a:xfrm>
            <a:off x="581000" y="1045800"/>
            <a:ext cx="2878198" cy="41129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
              <a:buFont typeface="Arial"/>
              <a:buNone/>
            </a:pPr>
            <a:r>
              <a:rPr b="0" i="0" lang="en" sz="1400" u="none" cap="none" strike="noStrike">
                <a:solidFill>
                  <a:srgbClr val="000000"/>
                </a:solidFill>
                <a:latin typeface="Arial"/>
                <a:ea typeface="Arial"/>
                <a:cs typeface="Arial"/>
                <a:sym typeface="Arial"/>
              </a:rPr>
              <a:t>Accomplished teachers….</a:t>
            </a:r>
            <a:endParaRPr/>
          </a:p>
        </p:txBody>
      </p:sp>
      <p:sp>
        <p:nvSpPr>
          <p:cNvPr id="93" name="Google Shape;93;p15"/>
          <p:cNvSpPr/>
          <p:nvPr/>
        </p:nvSpPr>
        <p:spPr>
          <a:xfrm>
            <a:off x="2093925" y="3226775"/>
            <a:ext cx="1760698" cy="1011299"/>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25"/>
              <a:buFont typeface="Arial"/>
              <a:buNone/>
            </a:pPr>
            <a:r>
              <a:rPr b="0" i="0" lang="en" sz="1300" u="none" cap="none" strike="noStrike">
                <a:solidFill>
                  <a:schemeClr val="dk1"/>
                </a:solidFill>
                <a:latin typeface="Arial"/>
                <a:ea typeface="Arial"/>
                <a:cs typeface="Arial"/>
                <a:sym typeface="Arial"/>
              </a:rPr>
              <a:t>Think systematically about their practice and learn from experience.</a:t>
            </a:r>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SzPts val="900"/>
              <a:buFont typeface="Arial"/>
              <a:buNone/>
            </a:pPr>
            <a:r>
              <a:rPr b="1" i="0" lang="en" sz="3600" u="none" cap="none" strike="noStrike">
                <a:solidFill>
                  <a:schemeClr val="dk1"/>
                </a:solidFill>
                <a:latin typeface="Arial"/>
                <a:ea typeface="Arial"/>
                <a:cs typeface="Arial"/>
                <a:sym typeface="Arial"/>
              </a:rPr>
              <a:t>The New Design</a:t>
            </a:r>
            <a:endParaRPr/>
          </a:p>
        </p:txBody>
      </p:sp>
      <p:pic>
        <p:nvPicPr>
          <p:cNvPr id="99" name="Google Shape;99;p16"/>
          <p:cNvPicPr preferRelativeResize="0"/>
          <p:nvPr/>
        </p:nvPicPr>
        <p:blipFill rotWithShape="1">
          <a:blip r:embed="rId3">
            <a:alphaModFix/>
          </a:blip>
          <a:srcRect b="0" l="0" r="0" t="0"/>
          <a:stretch/>
        </p:blipFill>
        <p:spPr>
          <a:xfrm>
            <a:off x="3854623" y="4736523"/>
            <a:ext cx="2207098" cy="320775"/>
          </a:xfrm>
          <a:prstGeom prst="rect">
            <a:avLst/>
          </a:prstGeom>
          <a:noFill/>
          <a:ln>
            <a:noFill/>
          </a:ln>
        </p:spPr>
      </p:pic>
      <p:pic>
        <p:nvPicPr>
          <p:cNvPr id="100" name="Google Shape;100;p16"/>
          <p:cNvPicPr preferRelativeResize="0"/>
          <p:nvPr/>
        </p:nvPicPr>
        <p:blipFill rotWithShape="1">
          <a:blip r:embed="rId4">
            <a:alphaModFix/>
          </a:blip>
          <a:srcRect b="0" l="0" r="0" t="25545"/>
          <a:stretch/>
        </p:blipFill>
        <p:spPr>
          <a:xfrm>
            <a:off x="777450" y="1898250"/>
            <a:ext cx="7818300" cy="2603400"/>
          </a:xfrm>
          <a:prstGeom prst="rect">
            <a:avLst/>
          </a:prstGeom>
          <a:noFill/>
          <a:ln>
            <a:noFill/>
          </a:ln>
        </p:spPr>
      </p:pic>
      <p:sp>
        <p:nvSpPr>
          <p:cNvPr id="101" name="Google Shape;101;p16"/>
          <p:cNvSpPr txBox="1"/>
          <p:nvPr/>
        </p:nvSpPr>
        <p:spPr>
          <a:xfrm>
            <a:off x="1526922" y="1234677"/>
            <a:ext cx="6862500" cy="8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Candidates have up to 3 years to submit 4 components.</a:t>
            </a:r>
            <a:endParaRPr b="0" i="0" sz="1800" u="none" cap="none" strike="noStrike">
              <a:solidFill>
                <a:srgbClr val="000000"/>
              </a:solidFill>
              <a:latin typeface="Arial"/>
              <a:ea typeface="Arial"/>
              <a:cs typeface="Arial"/>
              <a:sym typeface="Aria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